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66" r:id="rId3"/>
    <p:sldId id="257" r:id="rId4"/>
    <p:sldId id="258" r:id="rId5"/>
    <p:sldId id="259" r:id="rId6"/>
    <p:sldId id="260" r:id="rId7"/>
    <p:sldId id="261" r:id="rId8"/>
    <p:sldId id="262" r:id="rId9"/>
    <p:sldId id="263" r:id="rId10"/>
    <p:sldId id="264" r:id="rId11"/>
    <p:sldId id="267" r:id="rId12"/>
  </p:sldIdLst>
  <p:sldSz cx="25146000" cy="13716000"/>
  <p:notesSz cx="6858000" cy="9144000"/>
  <p:custDataLst>
    <p:tags r:id="rId1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6" Type="http://schemas.openxmlformats.org/officeDocument/2006/relationships/tags" Target="tags/tag6.xml"/><Relationship Id="rId15" Type="http://schemas.openxmlformats.org/officeDocument/2006/relationships/tableStyles" Target="tableStyles.xml"/><Relationship Id="rId14" Type="http://schemas.openxmlformats.org/officeDocument/2006/relationships/viewProps" Target="viewProps.xml"/><Relationship Id="rId13" Type="http://schemas.openxmlformats.org/officeDocument/2006/relationships/presProps" Target="presProps.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image" Target="../media/image91.png"/><Relationship Id="rId8" Type="http://schemas.openxmlformats.org/officeDocument/2006/relationships/image" Target="../media/image90.png"/><Relationship Id="rId7" Type="http://schemas.openxmlformats.org/officeDocument/2006/relationships/image" Target="../media/image89.png"/><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3" Type="http://schemas.openxmlformats.org/officeDocument/2006/relationships/image" Target="../media/image85.png"/><Relationship Id="rId2" Type="http://schemas.openxmlformats.org/officeDocument/2006/relationships/image" Target="../media/image84.png"/><Relationship Id="rId16" Type="http://schemas.openxmlformats.org/officeDocument/2006/relationships/slideLayout" Target="../slideLayouts/slideLayout1.xml"/><Relationship Id="rId15" Type="http://schemas.openxmlformats.org/officeDocument/2006/relationships/image" Target="../media/image97.png"/><Relationship Id="rId14" Type="http://schemas.openxmlformats.org/officeDocument/2006/relationships/image" Target="../media/image96.png"/><Relationship Id="rId13" Type="http://schemas.openxmlformats.org/officeDocument/2006/relationships/image" Target="../media/image95.png"/><Relationship Id="rId12" Type="http://schemas.openxmlformats.org/officeDocument/2006/relationships/image" Target="../media/image94.png"/><Relationship Id="rId11" Type="http://schemas.openxmlformats.org/officeDocument/2006/relationships/image" Target="../media/image93.png"/><Relationship Id="rId10" Type="http://schemas.openxmlformats.org/officeDocument/2006/relationships/image" Target="../media/image92.png"/><Relationship Id="rId1" Type="http://schemas.openxmlformats.org/officeDocument/2006/relationships/image" Target="../media/image83.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image" Target="../media/image14.png"/><Relationship Id="rId7" Type="http://schemas.openxmlformats.org/officeDocument/2006/relationships/image" Target="../media/image13.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1" Type="http://schemas.openxmlformats.org/officeDocument/2006/relationships/slideLayout" Target="../slideLayouts/slideLayout1.xml"/><Relationship Id="rId30" Type="http://schemas.openxmlformats.org/officeDocument/2006/relationships/image" Target="../media/image33.png"/><Relationship Id="rId3" Type="http://schemas.openxmlformats.org/officeDocument/2006/relationships/image" Target="../media/image9.png"/><Relationship Id="rId29" Type="http://schemas.openxmlformats.org/officeDocument/2006/relationships/tags" Target="../tags/tag3.xml"/><Relationship Id="rId28" Type="http://schemas.openxmlformats.org/officeDocument/2006/relationships/image" Target="../media/image32.png"/><Relationship Id="rId27" Type="http://schemas.openxmlformats.org/officeDocument/2006/relationships/tags" Target="../tags/tag2.xml"/><Relationship Id="rId26" Type="http://schemas.openxmlformats.org/officeDocument/2006/relationships/image" Target="../media/image31.png"/><Relationship Id="rId25" Type="http://schemas.openxmlformats.org/officeDocument/2006/relationships/tags" Target="../tags/tag1.xml"/><Relationship Id="rId24" Type="http://schemas.openxmlformats.org/officeDocument/2006/relationships/image" Target="../media/image30.png"/><Relationship Id="rId23" Type="http://schemas.openxmlformats.org/officeDocument/2006/relationships/image" Target="../media/image29.png"/><Relationship Id="rId22" Type="http://schemas.openxmlformats.org/officeDocument/2006/relationships/image" Target="../media/image28.png"/><Relationship Id="rId21" Type="http://schemas.openxmlformats.org/officeDocument/2006/relationships/image" Target="../media/image27.png"/><Relationship Id="rId20" Type="http://schemas.openxmlformats.org/officeDocument/2006/relationships/image" Target="../media/image26.png"/><Relationship Id="rId2" Type="http://schemas.openxmlformats.org/officeDocument/2006/relationships/image" Target="../media/image8.jpeg"/><Relationship Id="rId19" Type="http://schemas.openxmlformats.org/officeDocument/2006/relationships/image" Target="../media/image25.png"/><Relationship Id="rId18" Type="http://schemas.openxmlformats.org/officeDocument/2006/relationships/image" Target="../media/image24.png"/><Relationship Id="rId17" Type="http://schemas.openxmlformats.org/officeDocument/2006/relationships/image" Target="../media/image23.png"/><Relationship Id="rId16" Type="http://schemas.openxmlformats.org/officeDocument/2006/relationships/image" Target="../media/image22.png"/><Relationship Id="rId15" Type="http://schemas.openxmlformats.org/officeDocument/2006/relationships/image" Target="../media/image21.png"/><Relationship Id="rId14" Type="http://schemas.openxmlformats.org/officeDocument/2006/relationships/image" Target="../media/image20.png"/><Relationship Id="rId13" Type="http://schemas.openxmlformats.org/officeDocument/2006/relationships/image" Target="../media/image19.png"/><Relationship Id="rId12" Type="http://schemas.openxmlformats.org/officeDocument/2006/relationships/image" Target="../media/image18.png"/><Relationship Id="rId11" Type="http://schemas.openxmlformats.org/officeDocument/2006/relationships/image" Target="../media/image17.png"/><Relationship Id="rId10" Type="http://schemas.openxmlformats.org/officeDocument/2006/relationships/image" Target="../media/image16.png"/><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9" Type="http://schemas.openxmlformats.org/officeDocument/2006/relationships/image" Target="../media/image41.png"/><Relationship Id="rId8" Type="http://schemas.openxmlformats.org/officeDocument/2006/relationships/image" Target="../media/image40.png"/><Relationship Id="rId7" Type="http://schemas.openxmlformats.org/officeDocument/2006/relationships/image" Target="../media/image39.png"/><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7.png"/><Relationship Id="rId3" Type="http://schemas.openxmlformats.org/officeDocument/2006/relationships/image" Target="../media/image36.png"/><Relationship Id="rId25" Type="http://schemas.openxmlformats.org/officeDocument/2006/relationships/slideLayout" Target="../slideLayouts/slideLayout1.xml"/><Relationship Id="rId24" Type="http://schemas.openxmlformats.org/officeDocument/2006/relationships/image" Target="../media/image54.png"/><Relationship Id="rId23" Type="http://schemas.openxmlformats.org/officeDocument/2006/relationships/tags" Target="../tags/tag4.xml"/><Relationship Id="rId22" Type="http://schemas.openxmlformats.org/officeDocument/2006/relationships/image" Target="../media/image53.png"/><Relationship Id="rId21" Type="http://schemas.openxmlformats.org/officeDocument/2006/relationships/image" Target="../media/image28.png"/><Relationship Id="rId20" Type="http://schemas.openxmlformats.org/officeDocument/2006/relationships/image" Target="../media/image52.png"/><Relationship Id="rId2" Type="http://schemas.openxmlformats.org/officeDocument/2006/relationships/image" Target="../media/image35.png"/><Relationship Id="rId19" Type="http://schemas.openxmlformats.org/officeDocument/2006/relationships/image" Target="../media/image51.png"/><Relationship Id="rId18" Type="http://schemas.openxmlformats.org/officeDocument/2006/relationships/image" Target="../media/image50.png"/><Relationship Id="rId17" Type="http://schemas.openxmlformats.org/officeDocument/2006/relationships/image" Target="../media/image49.png"/><Relationship Id="rId16" Type="http://schemas.openxmlformats.org/officeDocument/2006/relationships/image" Target="../media/image48.png"/><Relationship Id="rId15" Type="http://schemas.openxmlformats.org/officeDocument/2006/relationships/image" Target="../media/image47.png"/><Relationship Id="rId14" Type="http://schemas.openxmlformats.org/officeDocument/2006/relationships/image" Target="../media/image46.png"/><Relationship Id="rId13" Type="http://schemas.openxmlformats.org/officeDocument/2006/relationships/image" Target="../media/image45.png"/><Relationship Id="rId12" Type="http://schemas.openxmlformats.org/officeDocument/2006/relationships/image" Target="../media/image44.png"/><Relationship Id="rId11" Type="http://schemas.openxmlformats.org/officeDocument/2006/relationships/image" Target="../media/image43.png"/><Relationship Id="rId10" Type="http://schemas.openxmlformats.org/officeDocument/2006/relationships/image" Target="../media/image42.png"/><Relationship Id="rId1" Type="http://schemas.openxmlformats.org/officeDocument/2006/relationships/image" Target="../media/image34.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5.png"/><Relationship Id="rId2" Type="http://schemas.openxmlformats.org/officeDocument/2006/relationships/image" Target="../media/image28.png"/><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28.png"/><Relationship Id="rId3" Type="http://schemas.openxmlformats.org/officeDocument/2006/relationships/image" Target="../media/image7.png"/><Relationship Id="rId2" Type="http://schemas.openxmlformats.org/officeDocument/2006/relationships/image" Target="../media/image57.png"/><Relationship Id="rId1" Type="http://schemas.openxmlformats.org/officeDocument/2006/relationships/image" Target="../media/image56.png"/></Relationships>
</file>

<file path=ppt/slides/_rels/slide7.xml.rels><?xml version="1.0" encoding="UTF-8" standalone="yes"?>
<Relationships xmlns="http://schemas.openxmlformats.org/package/2006/relationships"><Relationship Id="rId9" Type="http://schemas.openxmlformats.org/officeDocument/2006/relationships/image" Target="../media/image28.png"/><Relationship Id="rId8" Type="http://schemas.openxmlformats.org/officeDocument/2006/relationships/image" Target="../media/image65.png"/><Relationship Id="rId7" Type="http://schemas.openxmlformats.org/officeDocument/2006/relationships/image" Target="../media/image64.png"/><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3" Type="http://schemas.openxmlformats.org/officeDocument/2006/relationships/image" Target="../media/image7.png"/><Relationship Id="rId2" Type="http://schemas.openxmlformats.org/officeDocument/2006/relationships/image" Target="../media/image60.png"/><Relationship Id="rId10" Type="http://schemas.openxmlformats.org/officeDocument/2006/relationships/slideLayout" Target="../slideLayouts/slideLayout1.xml"/><Relationship Id="rId1" Type="http://schemas.openxmlformats.org/officeDocument/2006/relationships/image" Target="../media/image59.png"/></Relationships>
</file>

<file path=ppt/slides/_rels/slide8.xml.rels><?xml version="1.0" encoding="UTF-8" standalone="yes"?>
<Relationships xmlns="http://schemas.openxmlformats.org/package/2006/relationships"><Relationship Id="rId9" Type="http://schemas.openxmlformats.org/officeDocument/2006/relationships/image" Target="../media/image73.png"/><Relationship Id="rId8" Type="http://schemas.openxmlformats.org/officeDocument/2006/relationships/image" Target="../media/image72.png"/><Relationship Id="rId7" Type="http://schemas.openxmlformats.org/officeDocument/2006/relationships/image" Target="../media/image71.png"/><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3" Type="http://schemas.openxmlformats.org/officeDocument/2006/relationships/image" Target="../media/image67.png"/><Relationship Id="rId2" Type="http://schemas.openxmlformats.org/officeDocument/2006/relationships/image" Target="../media/image66.png"/><Relationship Id="rId15" Type="http://schemas.openxmlformats.org/officeDocument/2006/relationships/slideLayout" Target="../slideLayouts/slideLayout1.xml"/><Relationship Id="rId14" Type="http://schemas.openxmlformats.org/officeDocument/2006/relationships/image" Target="../media/image76.png"/><Relationship Id="rId13" Type="http://schemas.openxmlformats.org/officeDocument/2006/relationships/tags" Target="../tags/tag5.xml"/><Relationship Id="rId12" Type="http://schemas.openxmlformats.org/officeDocument/2006/relationships/image" Target="../media/image28.png"/><Relationship Id="rId11" Type="http://schemas.openxmlformats.org/officeDocument/2006/relationships/image" Target="../media/image75.png"/><Relationship Id="rId10" Type="http://schemas.openxmlformats.org/officeDocument/2006/relationships/image" Target="../media/image74.png"/><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2.png"/><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7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1"/>
          <a:stretch>
            <a:fillRect/>
          </a:stretch>
        </p:blipFill>
        <p:spPr>
          <a:xfrm rot="21600000">
            <a:off x="0" y="0"/>
            <a:ext cx="25146000" cy="7988300"/>
          </a:xfrm>
          <a:prstGeom prst="rect">
            <a:avLst/>
          </a:prstGeom>
        </p:spPr>
      </p:pic>
      <p:sp>
        <p:nvSpPr>
          <p:cNvPr id="6" name="textbox 6"/>
          <p:cNvSpPr/>
          <p:nvPr/>
        </p:nvSpPr>
        <p:spPr>
          <a:xfrm>
            <a:off x="13652495" y="8822766"/>
            <a:ext cx="5683250" cy="1958975"/>
          </a:xfrm>
          <a:prstGeom prst="rect">
            <a:avLst/>
          </a:prstGeom>
        </p:spPr>
        <p:txBody>
          <a:bodyPr vert="horz" wrap="square" lIns="0" tIns="0" rIns="0" bIns="0"/>
          <a:lstStyle/>
          <a:p>
            <a:pPr algn="l" rtl="0" eaLnBrk="0">
              <a:lnSpc>
                <a:spcPct val="55000"/>
              </a:lnSpc>
            </a:pPr>
            <a:endParaRPr lang="en-US" altLang="en-US" sz="100" dirty="0"/>
          </a:p>
          <a:p>
            <a:pPr marL="12700" algn="l" rtl="0" eaLnBrk="0">
              <a:lnSpc>
                <a:spcPct val="86000"/>
              </a:lnSpc>
            </a:pPr>
            <a:r>
              <a:rPr lang="zh-CN" sz="6700" kern="0" spc="230" dirty="0">
                <a:solidFill>
                  <a:srgbClr val="387076">
                    <a:alpha val="100000"/>
                  </a:srgbClr>
                </a:solidFill>
                <a:latin typeface="微软雅黑" panose="020B0503020204020204" charset="-122"/>
                <a:ea typeface="微软雅黑" panose="020B0503020204020204" charset="-122"/>
                <a:cs typeface="微软雅黑" panose="020B0503020204020204" charset="-122"/>
              </a:rPr>
              <a:t>便携式</a:t>
            </a:r>
            <a:endParaRPr lang="en-US" altLang="en-US" sz="6700" dirty="0"/>
          </a:p>
          <a:p>
            <a:pPr algn="l" rtl="0" eaLnBrk="0">
              <a:lnSpc>
                <a:spcPct val="171000"/>
              </a:lnSpc>
            </a:pPr>
            <a:endParaRPr lang="en-US" altLang="en-US" sz="1000" dirty="0"/>
          </a:p>
          <a:p>
            <a:pPr algn="l" rtl="0" eaLnBrk="0">
              <a:lnSpc>
                <a:spcPct val="100000"/>
              </a:lnSpc>
            </a:pPr>
            <a:endParaRPr lang="en-US" altLang="en-US" sz="1200" dirty="0"/>
          </a:p>
          <a:p>
            <a:pPr marL="12700" algn="l" rtl="0" eaLnBrk="0">
              <a:lnSpc>
                <a:spcPct val="84000"/>
              </a:lnSpc>
              <a:spcBef>
                <a:spcPts val="5"/>
              </a:spcBef>
            </a:pPr>
            <a:r>
              <a:rPr sz="4800" kern="0" spc="-160" dirty="0">
                <a:solidFill>
                  <a:srgbClr val="387076">
                    <a:alpha val="100000"/>
                  </a:srgbClr>
                </a:solidFill>
                <a:latin typeface="微软雅黑" panose="020B0503020204020204" charset="-122"/>
                <a:ea typeface="微软雅黑" panose="020B0503020204020204" charset="-122"/>
                <a:cs typeface="微软雅黑" panose="020B0503020204020204" charset="-122"/>
              </a:rPr>
              <a:t>接触角测量仪 </a:t>
            </a:r>
            <a:r>
              <a:rPr sz="7400" kern="0" spc="-160" baseline="-4000" dirty="0">
                <a:solidFill>
                  <a:srgbClr val="387076">
                    <a:alpha val="100000"/>
                  </a:srgbClr>
                </a:solidFill>
                <a:latin typeface="阿里巴巴普惠体 2.0 55 Regular" panose="00020600040101010101" charset="-122"/>
                <a:ea typeface="阿里巴巴普惠体 2.0 55 Regular" panose="00020600040101010101" charset="-122"/>
                <a:cs typeface="阿里巴巴普惠体 2.0 55 Regular" panose="00020600040101010101" charset="-122"/>
              </a:rPr>
              <a:t>KZS-</a:t>
            </a:r>
            <a:r>
              <a:rPr lang="en-US" sz="7400" kern="0" spc="-160" baseline="-4000" dirty="0">
                <a:solidFill>
                  <a:srgbClr val="387076">
                    <a:alpha val="100000"/>
                  </a:srgbClr>
                </a:solidFill>
                <a:latin typeface="阿里巴巴普惠体 2.0 55 Regular" panose="00020600040101010101" charset="-122"/>
                <a:ea typeface="阿里巴巴普惠体 2.0 55 Regular" panose="00020600040101010101" charset="-122"/>
                <a:cs typeface="阿里巴巴普惠体 2.0 55 Regular" panose="00020600040101010101" charset="-122"/>
              </a:rPr>
              <a:t>60</a:t>
            </a:r>
            <a:endParaRPr lang="en-US" sz="7400" kern="0" spc="-160" baseline="-4000" dirty="0">
              <a:solidFill>
                <a:srgbClr val="387076">
                  <a:alpha val="100000"/>
                </a:srgbClr>
              </a:solidFill>
              <a:latin typeface="阿里巴巴普惠体 2.0 55 Regular" panose="00020600040101010101" charset="-122"/>
              <a:ea typeface="阿里巴巴普惠体 2.0 55 Regular" panose="00020600040101010101" charset="-122"/>
              <a:cs typeface="阿里巴巴普惠体 2.0 55 Regular" panose="00020600040101010101" charset="-122"/>
            </a:endParaRPr>
          </a:p>
        </p:txBody>
      </p:sp>
      <p:sp>
        <p:nvSpPr>
          <p:cNvPr id="8" name="textbox 8"/>
          <p:cNvSpPr/>
          <p:nvPr/>
        </p:nvSpPr>
        <p:spPr>
          <a:xfrm>
            <a:off x="13652503" y="12431011"/>
            <a:ext cx="7136765" cy="548640"/>
          </a:xfrm>
          <a:prstGeom prst="rect">
            <a:avLst/>
          </a:prstGeom>
        </p:spPr>
        <p:txBody>
          <a:bodyPr vert="horz" wrap="square" lIns="0" tIns="0" rIns="0" bIns="0"/>
          <a:lstStyle/>
          <a:p>
            <a:pPr algn="l" rtl="0" eaLnBrk="0">
              <a:lnSpc>
                <a:spcPct val="71000"/>
              </a:lnSpc>
            </a:pPr>
            <a:endParaRPr lang="en-US" altLang="en-US" sz="100" dirty="0"/>
          </a:p>
          <a:p>
            <a:pPr marL="12700" algn="l" rtl="0" eaLnBrk="0">
              <a:lnSpc>
                <a:spcPct val="84000"/>
              </a:lnSpc>
            </a:pPr>
            <a:r>
              <a:rPr sz="4100" kern="0" spc="200" dirty="0">
                <a:solidFill>
                  <a:srgbClr val="387076">
                    <a:alpha val="100000"/>
                  </a:srgbClr>
                </a:solidFill>
                <a:latin typeface="微软雅黑" panose="020B0503020204020204" charset="-122"/>
                <a:ea typeface="微软雅黑" panose="020B0503020204020204" charset="-122"/>
                <a:cs typeface="微软雅黑" panose="020B0503020204020204" charset="-122"/>
              </a:rPr>
              <a:t>东莞市科众精密仪器有限公司</a:t>
            </a:r>
            <a:endParaRPr lang="en-US" altLang="en-US" sz="4100" dirty="0"/>
          </a:p>
        </p:txBody>
      </p:sp>
      <p:sp>
        <p:nvSpPr>
          <p:cNvPr id="10" name="rect"/>
          <p:cNvSpPr/>
          <p:nvPr/>
        </p:nvSpPr>
        <p:spPr>
          <a:xfrm>
            <a:off x="13665200" y="11234534"/>
            <a:ext cx="952944" cy="144475"/>
          </a:xfrm>
          <a:prstGeom prst="rect">
            <a:avLst/>
          </a:prstGeom>
          <a:solidFill>
            <a:srgbClr val="387076">
              <a:alpha val="100000"/>
            </a:srgbClr>
          </a:solidFill>
          <a:ln cap="flat">
            <a:noFill/>
            <a:prstDash val="solid"/>
            <a:miter lim="0"/>
          </a:ln>
        </p:spPr>
        <p:txBody>
          <a:bodyPr rtlCol="0"/>
          <a:lstStyle/>
          <a:p>
            <a:pPr algn="ctr"/>
            <a:endParaRPr lang="zh-CN" altLang="en-US"/>
          </a:p>
        </p:txBody>
      </p:sp>
      <p:pic>
        <p:nvPicPr>
          <p:cNvPr id="2" name="图片 1"/>
          <p:cNvPicPr>
            <a:picLocks noChangeAspect="1"/>
          </p:cNvPicPr>
          <p:nvPr/>
        </p:nvPicPr>
        <p:blipFill>
          <a:blip r:embed="rId2"/>
          <a:srcRect l="16607" t="7949" r="19550" b="14510"/>
          <a:stretch>
            <a:fillRect/>
          </a:stretch>
        </p:blipFill>
        <p:spPr>
          <a:xfrm>
            <a:off x="1707515" y="7988300"/>
            <a:ext cx="6999605" cy="57277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rect"/>
          <p:cNvSpPr/>
          <p:nvPr/>
        </p:nvSpPr>
        <p:spPr>
          <a:xfrm>
            <a:off x="0" y="4161155"/>
            <a:ext cx="25146000" cy="4919345"/>
          </a:xfrm>
          <a:prstGeom prst="rect">
            <a:avLst/>
          </a:prstGeom>
          <a:solidFill>
            <a:srgbClr val="447A80">
              <a:alpha val="100000"/>
            </a:srgbClr>
          </a:solidFill>
          <a:ln cap="flat">
            <a:noFill/>
            <a:prstDash val="solid"/>
            <a:miter lim="0"/>
          </a:ln>
        </p:spPr>
        <p:txBody>
          <a:bodyPr rtlCol="0"/>
          <a:lstStyle/>
          <a:p>
            <a:pPr algn="ctr"/>
            <a:endParaRPr lang="zh-CN" altLang="en-US"/>
          </a:p>
        </p:txBody>
      </p:sp>
      <p:sp>
        <p:nvSpPr>
          <p:cNvPr id="294" name="textbox 294"/>
          <p:cNvSpPr/>
          <p:nvPr/>
        </p:nvSpPr>
        <p:spPr>
          <a:xfrm>
            <a:off x="4015278" y="10566184"/>
            <a:ext cx="7059294" cy="2084704"/>
          </a:xfrm>
          <a:prstGeom prst="rect">
            <a:avLst/>
          </a:prstGeom>
        </p:spPr>
        <p:txBody>
          <a:bodyPr vert="horz" wrap="square" lIns="0" tIns="0" rIns="0" bIns="0"/>
          <a:lstStyle/>
          <a:p>
            <a:pPr algn="l" rtl="0" eaLnBrk="0">
              <a:lnSpc>
                <a:spcPct val="104000"/>
              </a:lnSpc>
            </a:pPr>
            <a:endParaRPr lang="en-US" altLang="en-US" sz="200" dirty="0"/>
          </a:p>
          <a:p>
            <a:pPr marL="258445" algn="l" rtl="0" eaLnBrk="0">
              <a:lnSpc>
                <a:spcPts val="2170"/>
              </a:lnSpc>
              <a:spcBef>
                <a:spcPts val="0"/>
              </a:spcBef>
              <a:tabLst>
                <a:tab pos="535940" algn="l"/>
              </a:tabLst>
            </a:pPr>
            <a:r>
              <a:rPr sz="2900" kern="0" spc="0" dirty="0">
                <a:solidFill>
                  <a:srgbClr val="000000">
                    <a:alpha val="100000"/>
                  </a:srgbClr>
                </a:solidFill>
                <a:latin typeface="阿里巴巴普惠体 2.0 65 Medium" panose="00020600040101010101" charset="-122"/>
                <a:ea typeface="阿里巴巴普惠体 2.0 65 Medium" panose="00020600040101010101" charset="-122"/>
                <a:cs typeface="阿里巴巴普惠体 2.0 65 Medium" panose="00020600040101010101" charset="-122"/>
              </a:rPr>
              <a:t>	</a:t>
            </a:r>
            <a:r>
              <a:rPr lang="en-US" sz="2900" kern="0" spc="-40" dirty="0">
                <a:solidFill>
                  <a:srgbClr val="000000">
                    <a:alpha val="100000"/>
                  </a:srgbClr>
                </a:solidFill>
                <a:latin typeface="阿里巴巴普惠体 2.0 65 Medium" panose="00020600040101010101" charset="-122"/>
                <a:ea typeface="阿里巴巴普惠体 2.0 65 Medium" panose="00020600040101010101" charset="-122"/>
                <a:cs typeface="阿里巴巴普惠体 2.0 65 Medium" panose="00020600040101010101" charset="-122"/>
              </a:rPr>
              <a:t>180 2445 0996</a:t>
            </a:r>
            <a:endParaRPr lang="en-US" altLang="en-US" sz="2900" dirty="0"/>
          </a:p>
          <a:p>
            <a:pPr marL="306070" algn="l" rtl="0" eaLnBrk="0">
              <a:lnSpc>
                <a:spcPts val="4460"/>
              </a:lnSpc>
              <a:spcBef>
                <a:spcPts val="50"/>
              </a:spcBef>
              <a:tabLst>
                <a:tab pos="517525" algn="l"/>
              </a:tabLst>
            </a:pPr>
            <a:r>
              <a:rPr sz="2900" kern="0" spc="0" dirty="0">
                <a:solidFill>
                  <a:srgbClr val="000000">
                    <a:alpha val="100000"/>
                  </a:srgbClr>
                </a:solidFill>
                <a:latin typeface="阿里巴巴普惠体 2.0 65 Medium" panose="00020600040101010101" charset="-122"/>
                <a:ea typeface="阿里巴巴普惠体 2.0 65 Medium" panose="00020600040101010101" charset="-122"/>
                <a:cs typeface="阿里巴巴普惠体 2.0 65 Medium" panose="00020600040101010101" charset="-122"/>
              </a:rPr>
              <a:t>	</a:t>
            </a:r>
            <a:r>
              <a:rPr sz="2900" kern="0" spc="20" dirty="0">
                <a:solidFill>
                  <a:srgbClr val="000000">
                    <a:alpha val="100000"/>
                  </a:srgbClr>
                </a:solidFill>
                <a:latin typeface="阿里巴巴普惠体 2.0 65 Medium" panose="00020600040101010101" charset="-122"/>
                <a:ea typeface="阿里巴巴普惠体 2.0 65 Medium" panose="00020600040101010101" charset="-122"/>
                <a:cs typeface="阿里巴巴普惠体 2.0 65 Medium" panose="00020600040101010101" charset="-122"/>
              </a:rPr>
              <a:t>0769-88659</a:t>
            </a:r>
            <a:r>
              <a:rPr sz="2900" kern="0" spc="10" dirty="0">
                <a:solidFill>
                  <a:srgbClr val="000000">
                    <a:alpha val="100000"/>
                  </a:srgbClr>
                </a:solidFill>
                <a:latin typeface="阿里巴巴普惠体 2.0 65 Medium" panose="00020600040101010101" charset="-122"/>
                <a:ea typeface="阿里巴巴普惠体 2.0 65 Medium" panose="00020600040101010101" charset="-122"/>
                <a:cs typeface="阿里巴巴普惠体 2.0 65 Medium" panose="00020600040101010101" charset="-122"/>
              </a:rPr>
              <a:t>965</a:t>
            </a:r>
            <a:endParaRPr lang="en-US" altLang="en-US" sz="2900" dirty="0"/>
          </a:p>
          <a:p>
            <a:pPr algn="l" rtl="0" eaLnBrk="0">
              <a:lnSpc>
                <a:spcPct val="112000"/>
              </a:lnSpc>
            </a:pPr>
            <a:endParaRPr lang="en-US" altLang="en-US" sz="1000" dirty="0"/>
          </a:p>
          <a:p>
            <a:pPr marL="273050" algn="l" rtl="0" eaLnBrk="0">
              <a:lnSpc>
                <a:spcPct val="68000"/>
              </a:lnSpc>
              <a:spcBef>
                <a:spcPts val="880"/>
              </a:spcBef>
              <a:tabLst>
                <a:tab pos="506730" algn="l"/>
              </a:tabLst>
            </a:pPr>
            <a:r>
              <a:rPr sz="2900" kern="0" spc="0" dirty="0">
                <a:solidFill>
                  <a:srgbClr val="000000">
                    <a:alpha val="100000"/>
                  </a:srgbClr>
                </a:solidFill>
                <a:latin typeface="阿里巴巴普惠体 2.0 65 Medium" panose="00020600040101010101" charset="-122"/>
                <a:ea typeface="阿里巴巴普惠体 2.0 65 Medium" panose="00020600040101010101" charset="-122"/>
                <a:cs typeface="阿里巴巴普惠体 2.0 65 Medium" panose="00020600040101010101" charset="-122"/>
              </a:rPr>
              <a:t>	</a:t>
            </a:r>
            <a:r>
              <a:rPr sz="2900" kern="0" spc="0" dirty="0">
                <a:solidFill>
                  <a:srgbClr val="000000">
                    <a:alpha val="100000"/>
                  </a:srgbClr>
                </a:solidFill>
                <a:latin typeface="阿里巴巴普惠体 2.0 65 Medium" panose="00020600040101010101" charset="-122"/>
                <a:ea typeface="阿里巴巴普惠体 2.0 65 Medium" panose="00020600040101010101" charset="-122"/>
                <a:cs typeface="阿里巴巴普惠体 2.0 65 Medium" panose="00020600040101010101" charset="-122"/>
              </a:rPr>
              <a:t>www.kezon.cn</a:t>
            </a:r>
            <a:r>
              <a:rPr sz="2900" kern="0" spc="210" dirty="0">
                <a:solidFill>
                  <a:srgbClr val="000000">
                    <a:alpha val="100000"/>
                  </a:srgbClr>
                </a:solidFill>
                <a:latin typeface="阿里巴巴普惠体 2.0 65 Medium" panose="00020600040101010101" charset="-122"/>
                <a:ea typeface="阿里巴巴普惠体 2.0 65 Medium" panose="00020600040101010101" charset="-122"/>
                <a:cs typeface="阿里巴巴普惠体 2.0 65 Medium" panose="00020600040101010101" charset="-122"/>
              </a:rPr>
              <a:t> </a:t>
            </a:r>
            <a:r>
              <a:rPr sz="2900" kern="0" spc="0" dirty="0">
                <a:solidFill>
                  <a:srgbClr val="000000">
                    <a:alpha val="100000"/>
                  </a:srgbClr>
                </a:solidFill>
                <a:latin typeface="阿里巴巴普惠体 2.0 65 Medium" panose="00020600040101010101" charset="-122"/>
                <a:ea typeface="阿里巴巴普惠体 2.0 65 Medium" panose="00020600040101010101" charset="-122"/>
                <a:cs typeface="阿里巴巴普惠体 2.0 65 Medium" panose="00020600040101010101" charset="-122"/>
              </a:rPr>
              <a:t>/ www.</a:t>
            </a:r>
            <a:r>
              <a:rPr sz="2900" kern="0" spc="-10" dirty="0">
                <a:solidFill>
                  <a:srgbClr val="000000">
                    <a:alpha val="100000"/>
                  </a:srgbClr>
                </a:solidFill>
                <a:latin typeface="阿里巴巴普惠体 2.0 65 Medium" panose="00020600040101010101" charset="-122"/>
                <a:ea typeface="阿里巴巴普惠体 2.0 65 Medium" panose="00020600040101010101" charset="-122"/>
                <a:cs typeface="阿里巴巴普惠体 2.0 65 Medium" panose="00020600040101010101" charset="-122"/>
              </a:rPr>
              <a:t>kezon.cn</a:t>
            </a:r>
            <a:endParaRPr lang="en-US" altLang="en-US" sz="2900" dirty="0"/>
          </a:p>
          <a:p>
            <a:pPr marL="258445" algn="l" rtl="0" eaLnBrk="0">
              <a:lnSpc>
                <a:spcPts val="4800"/>
              </a:lnSpc>
              <a:tabLst>
                <a:tab pos="511175" algn="l"/>
              </a:tabLst>
            </a:pPr>
            <a:r>
              <a:rPr sz="2900" kern="0" spc="0" dirty="0">
                <a:solidFill>
                  <a:srgbClr val="000000">
                    <a:alpha val="100000"/>
                  </a:srgbClr>
                </a:solidFill>
                <a:latin typeface="阿里巴巴普惠体 2.0 65 Medium" panose="00020600040101010101" charset="-122"/>
                <a:ea typeface="阿里巴巴普惠体 2.0 65 Medium" panose="00020600040101010101" charset="-122"/>
                <a:cs typeface="阿里巴巴普惠体 2.0 65 Medium" panose="00020600040101010101" charset="-122"/>
              </a:rPr>
              <a:t>	</a:t>
            </a:r>
            <a:r>
              <a:rPr sz="2900" kern="0" spc="50" dirty="0">
                <a:solidFill>
                  <a:srgbClr val="000000">
                    <a:alpha val="100000"/>
                  </a:srgbClr>
                </a:solidFill>
                <a:latin typeface="阿里巴巴普惠体 2.0 65 Medium" panose="00020600040101010101" charset="-122"/>
                <a:ea typeface="阿里巴巴普惠体 2.0 65 Medium" panose="00020600040101010101" charset="-122"/>
                <a:cs typeface="阿里巴巴普惠体 2.0 65 Medium" panose="00020600040101010101" charset="-122"/>
              </a:rPr>
              <a:t>广东省东莞市</a:t>
            </a:r>
            <a:r>
              <a:rPr lang="zh-CN" sz="2900" kern="0" spc="50" dirty="0">
                <a:solidFill>
                  <a:srgbClr val="000000">
                    <a:alpha val="100000"/>
                  </a:srgbClr>
                </a:solidFill>
                <a:latin typeface="阿里巴巴普惠体 2.0 65 Medium" panose="00020600040101010101" charset="-122"/>
                <a:ea typeface="阿里巴巴普惠体 2.0 65 Medium" panose="00020600040101010101" charset="-122"/>
                <a:cs typeface="阿里巴巴普惠体 2.0 65 Medium" panose="00020600040101010101" charset="-122"/>
              </a:rPr>
              <a:t>长安镇上角埔新路</a:t>
            </a:r>
            <a:r>
              <a:rPr lang="en-US" altLang="zh-CN" sz="2900" kern="0" spc="50" dirty="0">
                <a:solidFill>
                  <a:srgbClr val="000000">
                    <a:alpha val="100000"/>
                  </a:srgbClr>
                </a:solidFill>
                <a:latin typeface="阿里巴巴普惠体 2.0 65 Medium" panose="00020600040101010101" charset="-122"/>
                <a:ea typeface="阿里巴巴普惠体 2.0 65 Medium" panose="00020600040101010101" charset="-122"/>
                <a:cs typeface="阿里巴巴普惠体 2.0 65 Medium" panose="00020600040101010101" charset="-122"/>
              </a:rPr>
              <a:t>3</a:t>
            </a:r>
            <a:r>
              <a:rPr lang="zh-CN" altLang="en-US" sz="2900" kern="0" spc="50" dirty="0">
                <a:solidFill>
                  <a:srgbClr val="000000">
                    <a:alpha val="100000"/>
                  </a:srgbClr>
                </a:solidFill>
                <a:latin typeface="阿里巴巴普惠体 2.0 65 Medium" panose="00020600040101010101" charset="-122"/>
                <a:ea typeface="阿里巴巴普惠体 2.0 65 Medium" panose="00020600040101010101" charset="-122"/>
                <a:cs typeface="阿里巴巴普惠体 2.0 65 Medium" panose="00020600040101010101" charset="-122"/>
              </a:rPr>
              <a:t>号</a:t>
            </a:r>
            <a:endParaRPr lang="zh-CN" altLang="en-US" sz="2900" kern="0" spc="50" dirty="0">
              <a:solidFill>
                <a:srgbClr val="000000">
                  <a:alpha val="100000"/>
                </a:srgbClr>
              </a:solidFill>
              <a:latin typeface="阿里巴巴普惠体 2.0 65 Medium" panose="00020600040101010101" charset="-122"/>
              <a:ea typeface="阿里巴巴普惠体 2.0 65 Medium" panose="00020600040101010101" charset="-122"/>
              <a:cs typeface="阿里巴巴普惠体 2.0 65 Medium" panose="00020600040101010101" charset="-122"/>
            </a:endParaRPr>
          </a:p>
        </p:txBody>
      </p:sp>
      <p:pic>
        <p:nvPicPr>
          <p:cNvPr id="296" name="picture 296"/>
          <p:cNvPicPr>
            <a:picLocks noChangeAspect="1"/>
          </p:cNvPicPr>
          <p:nvPr/>
        </p:nvPicPr>
        <p:blipFill>
          <a:blip r:embed="rId1"/>
          <a:stretch>
            <a:fillRect/>
          </a:stretch>
        </p:blipFill>
        <p:spPr>
          <a:xfrm rot="21600000">
            <a:off x="4069605" y="12338394"/>
            <a:ext cx="204296" cy="263618"/>
          </a:xfrm>
          <a:prstGeom prst="rect">
            <a:avLst/>
          </a:prstGeom>
        </p:spPr>
      </p:pic>
      <p:pic>
        <p:nvPicPr>
          <p:cNvPr id="298" name="picture 298"/>
          <p:cNvPicPr>
            <a:picLocks noChangeAspect="1"/>
          </p:cNvPicPr>
          <p:nvPr/>
        </p:nvPicPr>
        <p:blipFill>
          <a:blip r:embed="rId2"/>
          <a:stretch>
            <a:fillRect/>
          </a:stretch>
        </p:blipFill>
        <p:spPr>
          <a:xfrm rot="21600000">
            <a:off x="4061044" y="11800163"/>
            <a:ext cx="227685" cy="227698"/>
          </a:xfrm>
          <a:prstGeom prst="rect">
            <a:avLst/>
          </a:prstGeom>
        </p:spPr>
      </p:pic>
      <p:pic>
        <p:nvPicPr>
          <p:cNvPr id="300" name="picture 300"/>
          <p:cNvPicPr>
            <a:picLocks noChangeAspect="1"/>
          </p:cNvPicPr>
          <p:nvPr/>
        </p:nvPicPr>
        <p:blipFill>
          <a:blip r:embed="rId3"/>
          <a:stretch>
            <a:fillRect/>
          </a:stretch>
        </p:blipFill>
        <p:spPr>
          <a:xfrm rot="21600000">
            <a:off x="4027978" y="11167226"/>
            <a:ext cx="293806" cy="293806"/>
          </a:xfrm>
          <a:prstGeom prst="rect">
            <a:avLst/>
          </a:prstGeom>
        </p:spPr>
      </p:pic>
      <p:pic>
        <p:nvPicPr>
          <p:cNvPr id="302" name="picture 302"/>
          <p:cNvPicPr>
            <a:picLocks noChangeAspect="1"/>
          </p:cNvPicPr>
          <p:nvPr/>
        </p:nvPicPr>
        <p:blipFill>
          <a:blip r:embed="rId4"/>
          <a:stretch>
            <a:fillRect/>
          </a:stretch>
        </p:blipFill>
        <p:spPr>
          <a:xfrm rot="21600000">
            <a:off x="4075772" y="10578884"/>
            <a:ext cx="198222" cy="294601"/>
          </a:xfrm>
          <a:prstGeom prst="rect">
            <a:avLst/>
          </a:prstGeom>
        </p:spPr>
      </p:pic>
      <p:pic>
        <p:nvPicPr>
          <p:cNvPr id="304" name="picture 304"/>
          <p:cNvPicPr>
            <a:picLocks noChangeAspect="1"/>
          </p:cNvPicPr>
          <p:nvPr/>
        </p:nvPicPr>
        <p:blipFill>
          <a:blip r:embed="rId5"/>
          <a:stretch>
            <a:fillRect/>
          </a:stretch>
        </p:blipFill>
        <p:spPr>
          <a:xfrm rot="21600000">
            <a:off x="19776473" y="10351489"/>
            <a:ext cx="1809776" cy="1809776"/>
          </a:xfrm>
          <a:prstGeom prst="rect">
            <a:avLst/>
          </a:prstGeom>
        </p:spPr>
      </p:pic>
      <p:pic>
        <p:nvPicPr>
          <p:cNvPr id="306" name="picture 306"/>
          <p:cNvPicPr>
            <a:picLocks noChangeAspect="1"/>
          </p:cNvPicPr>
          <p:nvPr/>
        </p:nvPicPr>
        <p:blipFill>
          <a:blip r:embed="rId6"/>
          <a:stretch>
            <a:fillRect/>
          </a:stretch>
        </p:blipFill>
        <p:spPr>
          <a:xfrm rot="21600000">
            <a:off x="8099973" y="1810771"/>
            <a:ext cx="1337742" cy="1133703"/>
          </a:xfrm>
          <a:prstGeom prst="rect">
            <a:avLst/>
          </a:prstGeom>
        </p:spPr>
      </p:pic>
      <p:pic>
        <p:nvPicPr>
          <p:cNvPr id="308" name="picture 308"/>
          <p:cNvPicPr>
            <a:picLocks noChangeAspect="1"/>
          </p:cNvPicPr>
          <p:nvPr/>
        </p:nvPicPr>
        <p:blipFill>
          <a:blip r:embed="rId7"/>
          <a:stretch>
            <a:fillRect/>
          </a:stretch>
        </p:blipFill>
        <p:spPr>
          <a:xfrm rot="21600000">
            <a:off x="20012378" y="1807647"/>
            <a:ext cx="1330173" cy="1139952"/>
          </a:xfrm>
          <a:prstGeom prst="rect">
            <a:avLst/>
          </a:prstGeom>
        </p:spPr>
      </p:pic>
      <p:pic>
        <p:nvPicPr>
          <p:cNvPr id="310" name="picture 310"/>
          <p:cNvPicPr>
            <a:picLocks noChangeAspect="1"/>
          </p:cNvPicPr>
          <p:nvPr/>
        </p:nvPicPr>
        <p:blipFill>
          <a:blip r:embed="rId8"/>
          <a:stretch>
            <a:fillRect/>
          </a:stretch>
        </p:blipFill>
        <p:spPr>
          <a:xfrm rot="21600000">
            <a:off x="17918656" y="1812335"/>
            <a:ext cx="1336230" cy="1130566"/>
          </a:xfrm>
          <a:prstGeom prst="rect">
            <a:avLst/>
          </a:prstGeom>
        </p:spPr>
      </p:pic>
      <p:pic>
        <p:nvPicPr>
          <p:cNvPr id="312" name="picture 312"/>
          <p:cNvPicPr>
            <a:picLocks noChangeAspect="1"/>
          </p:cNvPicPr>
          <p:nvPr/>
        </p:nvPicPr>
        <p:blipFill>
          <a:blip r:embed="rId9"/>
          <a:stretch>
            <a:fillRect/>
          </a:stretch>
        </p:blipFill>
        <p:spPr>
          <a:xfrm rot="21600000">
            <a:off x="13738783" y="1810765"/>
            <a:ext cx="1331684" cy="1132141"/>
          </a:xfrm>
          <a:prstGeom prst="rect">
            <a:avLst/>
          </a:prstGeom>
        </p:spPr>
      </p:pic>
      <p:pic>
        <p:nvPicPr>
          <p:cNvPr id="314" name="picture 314"/>
          <p:cNvPicPr>
            <a:picLocks noChangeAspect="1"/>
          </p:cNvPicPr>
          <p:nvPr/>
        </p:nvPicPr>
        <p:blipFill>
          <a:blip r:embed="rId10"/>
          <a:stretch>
            <a:fillRect/>
          </a:stretch>
        </p:blipFill>
        <p:spPr>
          <a:xfrm rot="21600000">
            <a:off x="15829470" y="1812329"/>
            <a:ext cx="1331684" cy="1130566"/>
          </a:xfrm>
          <a:prstGeom prst="rect">
            <a:avLst/>
          </a:prstGeom>
        </p:spPr>
      </p:pic>
      <p:pic>
        <p:nvPicPr>
          <p:cNvPr id="316" name="picture 316"/>
          <p:cNvPicPr>
            <a:picLocks noChangeAspect="1"/>
          </p:cNvPicPr>
          <p:nvPr/>
        </p:nvPicPr>
        <p:blipFill>
          <a:blip r:embed="rId11"/>
          <a:stretch>
            <a:fillRect/>
          </a:stretch>
        </p:blipFill>
        <p:spPr>
          <a:xfrm rot="21600000">
            <a:off x="10198245" y="1809208"/>
            <a:ext cx="1324101" cy="1135265"/>
          </a:xfrm>
          <a:prstGeom prst="rect">
            <a:avLst/>
          </a:prstGeom>
        </p:spPr>
      </p:pic>
      <p:pic>
        <p:nvPicPr>
          <p:cNvPr id="318" name="picture 318"/>
          <p:cNvPicPr>
            <a:picLocks noChangeAspect="1"/>
          </p:cNvPicPr>
          <p:nvPr/>
        </p:nvPicPr>
        <p:blipFill>
          <a:blip r:embed="rId12"/>
          <a:stretch>
            <a:fillRect/>
          </a:stretch>
        </p:blipFill>
        <p:spPr>
          <a:xfrm rot="21600000">
            <a:off x="5956261" y="1815465"/>
            <a:ext cx="1324101" cy="1124305"/>
          </a:xfrm>
          <a:prstGeom prst="rect">
            <a:avLst/>
          </a:prstGeom>
        </p:spPr>
      </p:pic>
      <p:pic>
        <p:nvPicPr>
          <p:cNvPr id="320" name="picture 320"/>
          <p:cNvPicPr>
            <a:picLocks noChangeAspect="1"/>
          </p:cNvPicPr>
          <p:nvPr/>
        </p:nvPicPr>
        <p:blipFill>
          <a:blip r:embed="rId13"/>
          <a:stretch>
            <a:fillRect/>
          </a:stretch>
        </p:blipFill>
        <p:spPr>
          <a:xfrm rot="21600000">
            <a:off x="3803446" y="1820171"/>
            <a:ext cx="1325626" cy="1113345"/>
          </a:xfrm>
          <a:prstGeom prst="rect">
            <a:avLst/>
          </a:prstGeom>
        </p:spPr>
      </p:pic>
      <p:pic>
        <p:nvPicPr>
          <p:cNvPr id="322" name="picture 322"/>
          <p:cNvPicPr>
            <a:picLocks noChangeAspect="1"/>
          </p:cNvPicPr>
          <p:nvPr/>
        </p:nvPicPr>
        <p:blipFill>
          <a:blip r:embed="rId14"/>
          <a:stretch>
            <a:fillRect/>
          </a:stretch>
        </p:blipFill>
        <p:spPr>
          <a:xfrm rot="21600000">
            <a:off x="19814996" y="12334114"/>
            <a:ext cx="918494" cy="213486"/>
          </a:xfrm>
          <a:prstGeom prst="rect">
            <a:avLst/>
          </a:prstGeom>
        </p:spPr>
      </p:pic>
      <p:pic>
        <p:nvPicPr>
          <p:cNvPr id="324" name="picture 324"/>
          <p:cNvPicPr>
            <a:picLocks noChangeAspect="1"/>
          </p:cNvPicPr>
          <p:nvPr/>
        </p:nvPicPr>
        <p:blipFill>
          <a:blip r:embed="rId15"/>
          <a:stretch>
            <a:fillRect/>
          </a:stretch>
        </p:blipFill>
        <p:spPr>
          <a:xfrm rot="21600000">
            <a:off x="20818653" y="12331992"/>
            <a:ext cx="664691" cy="21536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p:cNvPicPr>
            <a:picLocks noChangeAspect="1"/>
          </p:cNvPicPr>
          <p:nvPr/>
        </p:nvPicPr>
        <p:blipFill>
          <a:blip r:embed="rId1"/>
          <a:stretch>
            <a:fillRect/>
          </a:stretch>
        </p:blipFill>
        <p:spPr>
          <a:xfrm rot="21600000">
            <a:off x="0" y="4"/>
            <a:ext cx="10807700" cy="13705749"/>
          </a:xfrm>
          <a:prstGeom prst="rect">
            <a:avLst/>
          </a:prstGeom>
        </p:spPr>
      </p:pic>
      <p:sp>
        <p:nvSpPr>
          <p:cNvPr id="14" name="textbox 14"/>
          <p:cNvSpPr/>
          <p:nvPr/>
        </p:nvSpPr>
        <p:spPr>
          <a:xfrm>
            <a:off x="11966654" y="6186288"/>
            <a:ext cx="11982450" cy="3870325"/>
          </a:xfrm>
          <a:prstGeom prst="rect">
            <a:avLst/>
          </a:prstGeom>
        </p:spPr>
        <p:txBody>
          <a:bodyPr vert="horz" wrap="square" lIns="0" tIns="0" rIns="0" bIns="0"/>
          <a:lstStyle/>
          <a:p>
            <a:pPr algn="l" rtl="0" eaLnBrk="0">
              <a:lnSpc>
                <a:spcPct val="93000"/>
              </a:lnSpc>
            </a:pPr>
            <a:endParaRPr lang="en-US" altLang="en-US" sz="100" dirty="0"/>
          </a:p>
          <a:p>
            <a:pPr marL="792480" algn="l" rtl="0" eaLnBrk="0">
              <a:lnSpc>
                <a:spcPct val="87000"/>
              </a:lnSpc>
            </a:pPr>
            <a:r>
              <a:rPr sz="2800" kern="0" spc="110" dirty="0">
                <a:solidFill>
                  <a:srgbClr val="000000">
                    <a:alpha val="100000"/>
                  </a:srgbClr>
                </a:solidFill>
                <a:latin typeface="微软雅黑" panose="020B0503020204020204" charset="-122"/>
                <a:ea typeface="微软雅黑" panose="020B0503020204020204" charset="-122"/>
                <a:cs typeface="微软雅黑" panose="020B0503020204020204" charset="-122"/>
              </a:rPr>
              <a:t>东莞市科众精密仪器有限公</a:t>
            </a:r>
            <a:r>
              <a:rPr sz="2800" kern="0" spc="100" dirty="0">
                <a:solidFill>
                  <a:srgbClr val="000000">
                    <a:alpha val="100000"/>
                  </a:srgbClr>
                </a:solidFill>
                <a:latin typeface="微软雅黑" panose="020B0503020204020204" charset="-122"/>
                <a:ea typeface="微软雅黑" panose="020B0503020204020204" charset="-122"/>
                <a:cs typeface="微软雅黑" panose="020B0503020204020204" charset="-122"/>
              </a:rPr>
              <a:t>司成立于</a:t>
            </a:r>
            <a:r>
              <a:rPr sz="2800" kern="0" spc="10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800" kern="0" spc="100" dirty="0">
                <a:solidFill>
                  <a:srgbClr val="000000">
                    <a:alpha val="100000"/>
                  </a:srgbClr>
                </a:solidFill>
                <a:latin typeface="Arial" panose="020B0604020202020204"/>
                <a:ea typeface="Arial" panose="020B0604020202020204"/>
                <a:cs typeface="Arial" panose="020B0604020202020204"/>
              </a:rPr>
              <a:t>2</a:t>
            </a:r>
            <a:r>
              <a:rPr sz="2800" kern="0" spc="10" dirty="0">
                <a:solidFill>
                  <a:srgbClr val="000000">
                    <a:alpha val="100000"/>
                  </a:srgbClr>
                </a:solidFill>
                <a:latin typeface="Arial" panose="020B0604020202020204"/>
                <a:ea typeface="Arial" panose="020B0604020202020204"/>
                <a:cs typeface="Arial" panose="020B0604020202020204"/>
              </a:rPr>
              <a:t>  </a:t>
            </a:r>
            <a:r>
              <a:rPr sz="2800" kern="0" spc="100" dirty="0">
                <a:solidFill>
                  <a:srgbClr val="000000">
                    <a:alpha val="100000"/>
                  </a:srgbClr>
                </a:solidFill>
                <a:latin typeface="Arial" panose="020B0604020202020204"/>
                <a:ea typeface="Arial" panose="020B0604020202020204"/>
                <a:cs typeface="Arial" panose="020B0604020202020204"/>
              </a:rPr>
              <a:t>0</a:t>
            </a:r>
            <a:r>
              <a:rPr sz="2800" kern="0" spc="100" dirty="0">
                <a:solidFill>
                  <a:srgbClr val="000000">
                    <a:alpha val="100000"/>
                  </a:srgbClr>
                </a:solidFill>
                <a:latin typeface="Arial" panose="020B0604020202020204"/>
                <a:ea typeface="Arial" panose="020B0604020202020204"/>
                <a:cs typeface="Arial" panose="020B0604020202020204"/>
              </a:rPr>
              <a:t>  </a:t>
            </a:r>
            <a:r>
              <a:rPr sz="2800" kern="0" spc="100" dirty="0">
                <a:solidFill>
                  <a:srgbClr val="000000">
                    <a:alpha val="100000"/>
                  </a:srgbClr>
                </a:solidFill>
                <a:latin typeface="Arial" panose="020B0604020202020204"/>
                <a:ea typeface="Arial" panose="020B0604020202020204"/>
                <a:cs typeface="Arial" panose="020B0604020202020204"/>
              </a:rPr>
              <a:t>1</a:t>
            </a:r>
            <a:r>
              <a:rPr sz="2800" kern="0" spc="100" dirty="0">
                <a:solidFill>
                  <a:srgbClr val="000000">
                    <a:alpha val="100000"/>
                  </a:srgbClr>
                </a:solidFill>
                <a:latin typeface="Arial" panose="020B0604020202020204"/>
                <a:ea typeface="Arial" panose="020B0604020202020204"/>
                <a:cs typeface="Arial" panose="020B0604020202020204"/>
              </a:rPr>
              <a:t>   </a:t>
            </a:r>
            <a:r>
              <a:rPr sz="2800" kern="0" spc="100" dirty="0">
                <a:solidFill>
                  <a:srgbClr val="000000">
                    <a:alpha val="100000"/>
                  </a:srgbClr>
                </a:solidFill>
                <a:latin typeface="Arial" panose="020B0604020202020204"/>
                <a:ea typeface="Arial" panose="020B0604020202020204"/>
                <a:cs typeface="Arial" panose="020B0604020202020204"/>
              </a:rPr>
              <a:t>9</a:t>
            </a:r>
            <a:r>
              <a:rPr sz="2800" kern="0" spc="100" dirty="0">
                <a:solidFill>
                  <a:srgbClr val="000000">
                    <a:alpha val="100000"/>
                  </a:srgbClr>
                </a:solidFill>
                <a:latin typeface="Arial" panose="020B0604020202020204"/>
                <a:ea typeface="Arial" panose="020B0604020202020204"/>
                <a:cs typeface="Arial" panose="020B0604020202020204"/>
              </a:rPr>
              <a:t> </a:t>
            </a:r>
            <a:r>
              <a:rPr sz="2800" kern="0" spc="100" dirty="0">
                <a:solidFill>
                  <a:srgbClr val="000000">
                    <a:alpha val="100000"/>
                  </a:srgbClr>
                </a:solidFill>
                <a:latin typeface="微软雅黑" panose="020B0503020204020204" charset="-122"/>
                <a:ea typeface="微软雅黑" panose="020B0503020204020204" charset="-122"/>
                <a:cs typeface="微软雅黑" panose="020B0503020204020204" charset="-122"/>
              </a:rPr>
              <a:t>年</a:t>
            </a:r>
            <a:r>
              <a:rPr sz="2800" kern="0" spc="10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800" kern="0" spc="100" dirty="0">
                <a:solidFill>
                  <a:srgbClr val="000000">
                    <a:alpha val="100000"/>
                  </a:srgbClr>
                </a:solidFill>
                <a:latin typeface="微软雅黑" panose="020B0503020204020204" charset="-122"/>
                <a:ea typeface="微软雅黑" panose="020B0503020204020204" charset="-122"/>
                <a:cs typeface="微软雅黑" panose="020B0503020204020204" charset="-122"/>
              </a:rPr>
              <a:t>，位于广东省东莞</a:t>
            </a:r>
            <a:endParaRPr lang="en-US" altLang="en-US" sz="2800" dirty="0"/>
          </a:p>
          <a:p>
            <a:pPr marL="24130" algn="l" rtl="0" eaLnBrk="0">
              <a:lnSpc>
                <a:spcPct val="84000"/>
              </a:lnSpc>
              <a:spcBef>
                <a:spcPts val="1445"/>
              </a:spcBef>
            </a:pPr>
            <a:r>
              <a:rPr sz="2900" kern="0" spc="90" dirty="0">
                <a:solidFill>
                  <a:srgbClr val="000000">
                    <a:alpha val="100000"/>
                  </a:srgbClr>
                </a:solidFill>
                <a:latin typeface="微软雅黑" panose="020B0503020204020204" charset="-122"/>
                <a:ea typeface="微软雅黑" panose="020B0503020204020204" charset="-122"/>
                <a:cs typeface="微软雅黑" panose="020B0503020204020204" charset="-122"/>
              </a:rPr>
              <a:t>市高埗镇，</a:t>
            </a:r>
            <a:r>
              <a:rPr sz="2900" kern="0" spc="-52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900" kern="0" spc="90" dirty="0">
                <a:solidFill>
                  <a:srgbClr val="000000">
                    <a:alpha val="100000"/>
                  </a:srgbClr>
                </a:solidFill>
                <a:latin typeface="微软雅黑" panose="020B0503020204020204" charset="-122"/>
                <a:ea typeface="微软雅黑" panose="020B0503020204020204" charset="-122"/>
                <a:cs typeface="微软雅黑" panose="020B0503020204020204" charset="-122"/>
              </a:rPr>
              <a:t>是</a:t>
            </a:r>
            <a:r>
              <a:rPr sz="2900" kern="0" spc="-61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900" strike="sngStrike"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900" kern="0" spc="-61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900" kern="0" spc="90" dirty="0">
                <a:solidFill>
                  <a:srgbClr val="000000">
                    <a:alpha val="100000"/>
                  </a:srgbClr>
                </a:solidFill>
                <a:latin typeface="微软雅黑" panose="020B0503020204020204" charset="-122"/>
                <a:ea typeface="微软雅黑" panose="020B0503020204020204" charset="-122"/>
                <a:cs typeface="微软雅黑" panose="020B0503020204020204" charset="-122"/>
              </a:rPr>
              <a:t>家集开发，</a:t>
            </a:r>
            <a:r>
              <a:rPr sz="2900" kern="0" spc="-53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900" kern="0" spc="90" dirty="0">
                <a:solidFill>
                  <a:srgbClr val="000000">
                    <a:alpha val="100000"/>
                  </a:srgbClr>
                </a:solidFill>
                <a:latin typeface="微软雅黑" panose="020B0503020204020204" charset="-122"/>
                <a:ea typeface="微软雅黑" panose="020B0503020204020204" charset="-122"/>
                <a:cs typeface="微软雅黑" panose="020B0503020204020204" charset="-122"/>
              </a:rPr>
              <a:t>设计，</a:t>
            </a:r>
            <a:r>
              <a:rPr sz="2900" kern="0" spc="-57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900" kern="0" spc="90" dirty="0">
                <a:solidFill>
                  <a:srgbClr val="000000">
                    <a:alpha val="100000"/>
                  </a:srgbClr>
                </a:solidFill>
                <a:latin typeface="微软雅黑" panose="020B0503020204020204" charset="-122"/>
                <a:ea typeface="微软雅黑" panose="020B0503020204020204" charset="-122"/>
                <a:cs typeface="微软雅黑" panose="020B0503020204020204" charset="-122"/>
              </a:rPr>
              <a:t>制造及销售于</a:t>
            </a:r>
            <a:r>
              <a:rPr sz="2900" kern="0" spc="-56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900" strike="sngStrike"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900" kern="0" spc="-70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900" kern="0" spc="90" dirty="0">
                <a:solidFill>
                  <a:srgbClr val="000000">
                    <a:alpha val="100000"/>
                  </a:srgbClr>
                </a:solidFill>
                <a:latin typeface="微软雅黑" panose="020B0503020204020204" charset="-122"/>
                <a:ea typeface="微软雅黑" panose="020B0503020204020204" charset="-122"/>
                <a:cs typeface="微软雅黑" panose="020B0503020204020204" charset="-122"/>
              </a:rPr>
              <a:t>体的界面领域</a:t>
            </a:r>
            <a:r>
              <a:rPr sz="2900" kern="0" spc="80" dirty="0">
                <a:solidFill>
                  <a:srgbClr val="000000">
                    <a:alpha val="100000"/>
                  </a:srgbClr>
                </a:solidFill>
                <a:latin typeface="微软雅黑" panose="020B0503020204020204" charset="-122"/>
                <a:ea typeface="微软雅黑" panose="020B0503020204020204" charset="-122"/>
                <a:cs typeface="微软雅黑" panose="020B0503020204020204" charset="-122"/>
              </a:rPr>
              <a:t>测试仪</a:t>
            </a:r>
            <a:endParaRPr lang="en-US" altLang="en-US" sz="2900" dirty="0"/>
          </a:p>
          <a:p>
            <a:pPr marL="14605" algn="l" rtl="0" eaLnBrk="0">
              <a:lnSpc>
                <a:spcPct val="87000"/>
              </a:lnSpc>
              <a:spcBef>
                <a:spcPts val="1845"/>
              </a:spcBef>
            </a:pPr>
            <a:r>
              <a:rPr sz="2800" kern="0" spc="150" dirty="0">
                <a:solidFill>
                  <a:srgbClr val="000000">
                    <a:alpha val="100000"/>
                  </a:srgbClr>
                </a:solidFill>
                <a:latin typeface="微软雅黑" panose="020B0503020204020204" charset="-122"/>
                <a:ea typeface="微软雅黑" panose="020B0503020204020204" charset="-122"/>
                <a:cs typeface="微软雅黑" panose="020B0503020204020204" charset="-122"/>
              </a:rPr>
              <a:t>器厂家</a:t>
            </a:r>
            <a:r>
              <a:rPr sz="2800" kern="0" spc="-44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800" kern="0" spc="15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sz="2800" kern="0" spc="-34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800" kern="0" spc="150" dirty="0">
                <a:solidFill>
                  <a:srgbClr val="000000">
                    <a:alpha val="100000"/>
                  </a:srgbClr>
                </a:solidFill>
                <a:latin typeface="微软雅黑" panose="020B0503020204020204" charset="-122"/>
                <a:ea typeface="微软雅黑" panose="020B0503020204020204" charset="-122"/>
                <a:cs typeface="微软雅黑" panose="020B0503020204020204" charset="-122"/>
              </a:rPr>
              <a:t>自创立伊始</a:t>
            </a:r>
            <a:r>
              <a:rPr sz="2800" kern="0" spc="-35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800" kern="0" spc="15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sz="2800" kern="0" spc="-39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800" kern="0" spc="150" dirty="0">
                <a:solidFill>
                  <a:srgbClr val="000000">
                    <a:alpha val="100000"/>
                  </a:srgbClr>
                </a:solidFill>
                <a:latin typeface="微软雅黑" panose="020B0503020204020204" charset="-122"/>
                <a:ea typeface="微软雅黑" panose="020B0503020204020204" charset="-122"/>
                <a:cs typeface="微软雅黑" panose="020B0503020204020204" charset="-122"/>
              </a:rPr>
              <a:t>我司集合了几十位表界面行业</a:t>
            </a:r>
            <a:r>
              <a:rPr sz="2800" kern="0" spc="140" dirty="0">
                <a:solidFill>
                  <a:srgbClr val="000000">
                    <a:alpha val="100000"/>
                  </a:srgbClr>
                </a:solidFill>
                <a:latin typeface="微软雅黑" panose="020B0503020204020204" charset="-122"/>
                <a:ea typeface="微软雅黑" panose="020B0503020204020204" charset="-122"/>
                <a:cs typeface="微软雅黑" panose="020B0503020204020204" charset="-122"/>
              </a:rPr>
              <a:t>技术人才</a:t>
            </a:r>
            <a:r>
              <a:rPr sz="2800" kern="0" spc="-32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800" kern="0" spc="14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sz="2800" kern="0" spc="-40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800" kern="0" spc="140" dirty="0">
                <a:solidFill>
                  <a:srgbClr val="000000">
                    <a:alpha val="100000"/>
                  </a:srgbClr>
                </a:solidFill>
                <a:latin typeface="微软雅黑" panose="020B0503020204020204" charset="-122"/>
                <a:ea typeface="微软雅黑" panose="020B0503020204020204" charset="-122"/>
                <a:cs typeface="微软雅黑" panose="020B0503020204020204" charset="-122"/>
              </a:rPr>
              <a:t>先后研</a:t>
            </a:r>
            <a:endParaRPr lang="en-US" altLang="en-US" sz="2800" dirty="0"/>
          </a:p>
          <a:p>
            <a:pPr marL="13335" algn="l" rtl="0" eaLnBrk="0">
              <a:lnSpc>
                <a:spcPct val="82000"/>
              </a:lnSpc>
              <a:spcBef>
                <a:spcPts val="1635"/>
              </a:spcBef>
            </a:pPr>
            <a:r>
              <a:rPr sz="2900" kern="0" spc="250" dirty="0">
                <a:solidFill>
                  <a:srgbClr val="000000">
                    <a:alpha val="100000"/>
                  </a:srgbClr>
                </a:solidFill>
                <a:latin typeface="微软雅黑" panose="020B0503020204020204" charset="-122"/>
                <a:ea typeface="微软雅黑" panose="020B0503020204020204" charset="-122"/>
                <a:cs typeface="微软雅黑" panose="020B0503020204020204" charset="-122"/>
              </a:rPr>
              <a:t>发了系列产品</a:t>
            </a:r>
            <a:r>
              <a:rPr sz="2900" kern="0" spc="50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900" kern="0" spc="250" dirty="0">
                <a:solidFill>
                  <a:srgbClr val="000000">
                    <a:alpha val="100000"/>
                  </a:srgbClr>
                </a:solidFill>
                <a:latin typeface="微软雅黑" panose="020B0503020204020204" charset="-122"/>
                <a:ea typeface="微软雅黑" panose="020B0503020204020204" charset="-122"/>
                <a:cs typeface="微软雅黑" panose="020B0503020204020204" charset="-122"/>
              </a:rPr>
              <a:t>：手动滴液型接触角测量</a:t>
            </a:r>
            <a:r>
              <a:rPr sz="2900" kern="0" spc="240" dirty="0">
                <a:solidFill>
                  <a:srgbClr val="000000">
                    <a:alpha val="100000"/>
                  </a:srgbClr>
                </a:solidFill>
                <a:latin typeface="微软雅黑" panose="020B0503020204020204" charset="-122"/>
                <a:ea typeface="微软雅黑" panose="020B0503020204020204" charset="-122"/>
                <a:cs typeface="微软雅黑" panose="020B0503020204020204" charset="-122"/>
              </a:rPr>
              <a:t>仪</a:t>
            </a:r>
            <a:r>
              <a:rPr sz="2900" kern="0" spc="67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900" kern="0" spc="240" dirty="0">
                <a:solidFill>
                  <a:srgbClr val="000000">
                    <a:alpha val="100000"/>
                  </a:srgbClr>
                </a:solidFill>
                <a:latin typeface="微软雅黑" panose="020B0503020204020204" charset="-122"/>
                <a:ea typeface="微软雅黑" panose="020B0503020204020204" charset="-122"/>
                <a:cs typeface="微软雅黑" panose="020B0503020204020204" charset="-122"/>
              </a:rPr>
              <a:t>、自动滴液型接触角测量</a:t>
            </a:r>
            <a:endParaRPr lang="en-US" altLang="en-US" sz="2900" dirty="0"/>
          </a:p>
          <a:p>
            <a:pPr marL="12700" algn="l" rtl="0" eaLnBrk="0">
              <a:lnSpc>
                <a:spcPct val="81000"/>
              </a:lnSpc>
              <a:spcBef>
                <a:spcPts val="1730"/>
              </a:spcBef>
            </a:pPr>
            <a:r>
              <a:rPr sz="2900" kern="0" spc="180" dirty="0">
                <a:solidFill>
                  <a:srgbClr val="000000">
                    <a:alpha val="100000"/>
                  </a:srgbClr>
                </a:solidFill>
                <a:latin typeface="微软雅黑" panose="020B0503020204020204" charset="-122"/>
                <a:ea typeface="微软雅黑" panose="020B0503020204020204" charset="-122"/>
                <a:cs typeface="微软雅黑" panose="020B0503020204020204" charset="-122"/>
              </a:rPr>
              <a:t>仪</a:t>
            </a:r>
            <a:r>
              <a:rPr sz="2900" kern="0" spc="18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900" kern="0" spc="180" dirty="0">
                <a:solidFill>
                  <a:srgbClr val="000000">
                    <a:alpha val="100000"/>
                  </a:srgbClr>
                </a:solidFill>
                <a:latin typeface="微软雅黑" panose="020B0503020204020204" charset="-122"/>
                <a:ea typeface="微软雅黑" panose="020B0503020204020204" charset="-122"/>
                <a:cs typeface="微软雅黑" panose="020B0503020204020204" charset="-122"/>
              </a:rPr>
              <a:t>自</a:t>
            </a:r>
            <a:r>
              <a:rPr sz="2900" kern="0" spc="32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900" kern="0" spc="180" dirty="0">
                <a:solidFill>
                  <a:srgbClr val="000000">
                    <a:alpha val="100000"/>
                  </a:srgbClr>
                </a:solidFill>
                <a:latin typeface="微软雅黑" panose="020B0503020204020204" charset="-122"/>
                <a:ea typeface="微软雅黑" panose="020B0503020204020204" charset="-122"/>
                <a:cs typeface="微软雅黑" panose="020B0503020204020204" charset="-122"/>
              </a:rPr>
              <a:t>动倾斜型接触角</a:t>
            </a:r>
            <a:r>
              <a:rPr sz="2900" kern="0" spc="18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900" kern="0" spc="180" dirty="0">
                <a:solidFill>
                  <a:srgbClr val="000000">
                    <a:alpha val="100000"/>
                  </a:srgbClr>
                </a:solidFill>
                <a:latin typeface="微软雅黑" panose="020B0503020204020204" charset="-122"/>
                <a:ea typeface="微软雅黑" panose="020B0503020204020204" charset="-122"/>
                <a:cs typeface="微软雅黑" panose="020B0503020204020204" charset="-122"/>
              </a:rPr>
              <a:t>测</a:t>
            </a:r>
            <a:r>
              <a:rPr sz="2900" kern="0" spc="52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900" kern="0" spc="180" dirty="0">
                <a:solidFill>
                  <a:srgbClr val="000000">
                    <a:alpha val="100000"/>
                  </a:srgbClr>
                </a:solidFill>
                <a:latin typeface="微软雅黑" panose="020B0503020204020204" charset="-122"/>
                <a:ea typeface="微软雅黑" panose="020B0503020204020204" charset="-122"/>
                <a:cs typeface="微软雅黑" panose="020B0503020204020204" charset="-122"/>
              </a:rPr>
              <a:t>量仪单点全</a:t>
            </a:r>
            <a:r>
              <a:rPr sz="2900" kern="0" spc="18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900" kern="0" spc="180" dirty="0">
                <a:solidFill>
                  <a:srgbClr val="000000">
                    <a:alpha val="100000"/>
                  </a:srgbClr>
                </a:solidFill>
                <a:latin typeface="微软雅黑" panose="020B0503020204020204" charset="-122"/>
                <a:ea typeface="微软雅黑" panose="020B0503020204020204" charset="-122"/>
                <a:cs typeface="微软雅黑" panose="020B0503020204020204" charset="-122"/>
              </a:rPr>
              <a:t>自</a:t>
            </a:r>
            <a:r>
              <a:rPr sz="2900" kern="0" spc="18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900" kern="0" spc="180" dirty="0">
                <a:solidFill>
                  <a:srgbClr val="000000">
                    <a:alpha val="100000"/>
                  </a:srgbClr>
                </a:solidFill>
                <a:latin typeface="微软雅黑" panose="020B0503020204020204" charset="-122"/>
                <a:ea typeface="微软雅黑" panose="020B0503020204020204" charset="-122"/>
                <a:cs typeface="微软雅黑" panose="020B0503020204020204" charset="-122"/>
              </a:rPr>
              <a:t>动接触角</a:t>
            </a:r>
            <a:r>
              <a:rPr sz="2900" kern="0" spc="17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900" kern="0" spc="170" dirty="0">
                <a:solidFill>
                  <a:srgbClr val="000000">
                    <a:alpha val="100000"/>
                  </a:srgbClr>
                </a:solidFill>
                <a:latin typeface="微软雅黑" panose="020B0503020204020204" charset="-122"/>
                <a:ea typeface="微软雅黑" panose="020B0503020204020204" charset="-122"/>
                <a:cs typeface="微软雅黑" panose="020B0503020204020204" charset="-122"/>
              </a:rPr>
              <a:t>测量</a:t>
            </a:r>
            <a:r>
              <a:rPr sz="2900" kern="0" spc="17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900" kern="0" spc="170" dirty="0">
                <a:solidFill>
                  <a:srgbClr val="000000">
                    <a:alpha val="100000"/>
                  </a:srgbClr>
                </a:solidFill>
                <a:latin typeface="微软雅黑" panose="020B0503020204020204" charset="-122"/>
                <a:ea typeface="微软雅黑" panose="020B0503020204020204" charset="-122"/>
                <a:cs typeface="微软雅黑" panose="020B0503020204020204" charset="-122"/>
              </a:rPr>
              <a:t>全</a:t>
            </a:r>
            <a:r>
              <a:rPr sz="2900" kern="0" spc="17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900" kern="0" spc="170" dirty="0">
                <a:solidFill>
                  <a:srgbClr val="000000">
                    <a:alpha val="100000"/>
                  </a:srgbClr>
                </a:solidFill>
                <a:latin typeface="微软雅黑" panose="020B0503020204020204" charset="-122"/>
                <a:ea typeface="微软雅黑" panose="020B0503020204020204" charset="-122"/>
                <a:cs typeface="微软雅黑" panose="020B0503020204020204" charset="-122"/>
              </a:rPr>
              <a:t>自</a:t>
            </a:r>
            <a:r>
              <a:rPr sz="2900" kern="0" spc="32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900" kern="0" spc="170" dirty="0">
                <a:solidFill>
                  <a:srgbClr val="000000">
                    <a:alpha val="100000"/>
                  </a:srgbClr>
                </a:solidFill>
                <a:latin typeface="微软雅黑" panose="020B0503020204020204" charset="-122"/>
                <a:ea typeface="微软雅黑" panose="020B0503020204020204" charset="-122"/>
                <a:cs typeface="微软雅黑" panose="020B0503020204020204" charset="-122"/>
              </a:rPr>
              <a:t>动接</a:t>
            </a:r>
            <a:endParaRPr lang="en-US" altLang="en-US" sz="2900" dirty="0"/>
          </a:p>
          <a:p>
            <a:pPr marL="14605" algn="l" rtl="0" eaLnBrk="0">
              <a:lnSpc>
                <a:spcPct val="87000"/>
              </a:lnSpc>
              <a:spcBef>
                <a:spcPts val="1745"/>
              </a:spcBef>
            </a:pPr>
            <a:r>
              <a:rPr sz="2800" kern="0" spc="70" dirty="0">
                <a:solidFill>
                  <a:srgbClr val="000000">
                    <a:alpha val="100000"/>
                  </a:srgbClr>
                </a:solidFill>
                <a:latin typeface="微软雅黑" panose="020B0503020204020204" charset="-122"/>
                <a:ea typeface="微软雅黑" panose="020B0503020204020204" charset="-122"/>
                <a:cs typeface="微软雅黑" panose="020B0503020204020204" charset="-122"/>
              </a:rPr>
              <a:t>触角测量仪</a:t>
            </a:r>
            <a:r>
              <a:rPr sz="2800" kern="0" spc="7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800" kern="0" spc="70" dirty="0">
                <a:solidFill>
                  <a:srgbClr val="000000">
                    <a:alpha val="100000"/>
                  </a:srgbClr>
                </a:solidFill>
                <a:latin typeface="微软雅黑" panose="020B0503020204020204" charset="-122"/>
                <a:ea typeface="微软雅黑" panose="020B0503020204020204" charset="-122"/>
                <a:cs typeface="微软雅黑" panose="020B0503020204020204" charset="-122"/>
              </a:rPr>
              <a:t>，高低温接触角测量仪等系列产品</a:t>
            </a:r>
            <a:r>
              <a:rPr sz="2800" kern="0" spc="37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800" kern="0" spc="70" dirty="0">
                <a:solidFill>
                  <a:srgbClr val="000000">
                    <a:alpha val="100000"/>
                  </a:srgbClr>
                </a:solidFill>
                <a:latin typeface="微软雅黑" panose="020B0503020204020204" charset="-122"/>
                <a:ea typeface="微软雅黑" panose="020B0503020204020204" charset="-122"/>
                <a:cs typeface="微软雅黑" panose="020B0503020204020204" charset="-122"/>
              </a:rPr>
              <a:t>，应用于</a:t>
            </a:r>
            <a:r>
              <a:rPr sz="2800" kern="0" spc="7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800" kern="0" spc="7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sz="2800" kern="0" spc="-55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800" kern="0" spc="70" dirty="0">
                <a:solidFill>
                  <a:srgbClr val="000000">
                    <a:alpha val="100000"/>
                  </a:srgbClr>
                </a:solidFill>
                <a:latin typeface="Arial" panose="020B0604020202020204"/>
                <a:ea typeface="Arial" panose="020B0604020202020204"/>
                <a:cs typeface="Arial" panose="020B0604020202020204"/>
              </a:rPr>
              <a:t>3</a:t>
            </a:r>
            <a:r>
              <a:rPr sz="2800" kern="0" spc="70" dirty="0">
                <a:solidFill>
                  <a:srgbClr val="000000">
                    <a:alpha val="100000"/>
                  </a:srgbClr>
                </a:solidFill>
                <a:latin typeface="Arial" panose="020B0604020202020204"/>
                <a:ea typeface="Arial" panose="020B0604020202020204"/>
                <a:cs typeface="Arial" panose="020B0604020202020204"/>
              </a:rPr>
              <a:t>  </a:t>
            </a:r>
            <a:r>
              <a:rPr sz="2800" kern="0" spc="70" dirty="0">
                <a:solidFill>
                  <a:srgbClr val="000000">
                    <a:alpha val="100000"/>
                  </a:srgbClr>
                </a:solidFill>
                <a:latin typeface="Arial" panose="020B0604020202020204"/>
                <a:ea typeface="Arial" panose="020B0604020202020204"/>
                <a:cs typeface="Arial" panose="020B0604020202020204"/>
              </a:rPr>
              <a:t>C</a:t>
            </a:r>
            <a:r>
              <a:rPr sz="2800" kern="0" spc="230" dirty="0">
                <a:solidFill>
                  <a:srgbClr val="000000">
                    <a:alpha val="100000"/>
                  </a:srgbClr>
                </a:solidFill>
                <a:latin typeface="Arial" panose="020B0604020202020204"/>
                <a:ea typeface="Arial" panose="020B0604020202020204"/>
                <a:cs typeface="Arial" panose="020B0604020202020204"/>
              </a:rPr>
              <a:t> </a:t>
            </a:r>
            <a:r>
              <a:rPr sz="2800" kern="0" spc="70" dirty="0">
                <a:solidFill>
                  <a:srgbClr val="000000">
                    <a:alpha val="100000"/>
                  </a:srgbClr>
                </a:solidFill>
                <a:latin typeface="微软雅黑" panose="020B0503020204020204" charset="-122"/>
                <a:ea typeface="微软雅黑" panose="020B0503020204020204" charset="-122"/>
                <a:cs typeface="微软雅黑" panose="020B0503020204020204" charset="-122"/>
              </a:rPr>
              <a:t>电子</a:t>
            </a:r>
            <a:r>
              <a:rPr sz="2800" kern="0" spc="37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800" kern="0" spc="70" dirty="0">
                <a:solidFill>
                  <a:srgbClr val="000000">
                    <a:alpha val="100000"/>
                  </a:srgbClr>
                </a:solidFill>
                <a:latin typeface="微软雅黑" panose="020B0503020204020204" charset="-122"/>
                <a:ea typeface="微软雅黑" panose="020B0503020204020204" charset="-122"/>
                <a:cs typeface="微软雅黑" panose="020B0503020204020204" charset="-122"/>
              </a:rPr>
              <a:t>、半</a:t>
            </a:r>
            <a:endParaRPr lang="en-US" altLang="en-US" sz="2800" dirty="0"/>
          </a:p>
          <a:p>
            <a:pPr algn="l" rtl="0" eaLnBrk="0">
              <a:lnSpc>
                <a:spcPct val="104000"/>
              </a:lnSpc>
            </a:pPr>
            <a:endParaRPr lang="en-US" altLang="en-US" sz="1300" dirty="0"/>
          </a:p>
          <a:p>
            <a:pPr algn="l" rtl="0" eaLnBrk="0">
              <a:lnSpc>
                <a:spcPct val="11000"/>
              </a:lnSpc>
            </a:pPr>
            <a:endParaRPr lang="en-US" altLang="en-US" sz="100" dirty="0"/>
          </a:p>
          <a:p>
            <a:pPr marL="17145" algn="l" rtl="0" eaLnBrk="0">
              <a:lnSpc>
                <a:spcPct val="82000"/>
              </a:lnSpc>
            </a:pPr>
            <a:r>
              <a:rPr sz="2900" kern="0" spc="260" dirty="0">
                <a:solidFill>
                  <a:srgbClr val="000000">
                    <a:alpha val="100000"/>
                  </a:srgbClr>
                </a:solidFill>
                <a:latin typeface="微软雅黑" panose="020B0503020204020204" charset="-122"/>
                <a:ea typeface="微软雅黑" panose="020B0503020204020204" charset="-122"/>
                <a:cs typeface="微软雅黑" panose="020B0503020204020204" charset="-122"/>
              </a:rPr>
              <a:t>导体新能源行业以及教育科研研究等表界面测试领域。</a:t>
            </a:r>
            <a:endParaRPr lang="en-US" altLang="en-US" sz="2900" dirty="0"/>
          </a:p>
        </p:txBody>
      </p:sp>
      <p:pic>
        <p:nvPicPr>
          <p:cNvPr id="16" name="picture 16"/>
          <p:cNvPicPr>
            <a:picLocks noChangeAspect="1"/>
          </p:cNvPicPr>
          <p:nvPr/>
        </p:nvPicPr>
        <p:blipFill>
          <a:blip r:embed="rId2"/>
          <a:stretch>
            <a:fillRect/>
          </a:stretch>
        </p:blipFill>
        <p:spPr>
          <a:xfrm rot="21600000">
            <a:off x="21633992" y="8526479"/>
            <a:ext cx="385060" cy="366421"/>
          </a:xfrm>
          <a:prstGeom prst="rect">
            <a:avLst/>
          </a:prstGeom>
        </p:spPr>
      </p:pic>
      <p:sp>
        <p:nvSpPr>
          <p:cNvPr id="18" name="rect"/>
          <p:cNvSpPr/>
          <p:nvPr/>
        </p:nvSpPr>
        <p:spPr>
          <a:xfrm>
            <a:off x="11988796" y="2150364"/>
            <a:ext cx="11937999" cy="3145535"/>
          </a:xfrm>
          <a:prstGeom prst="rect">
            <a:avLst/>
          </a:prstGeom>
          <a:solidFill>
            <a:srgbClr val="387076">
              <a:alpha val="100000"/>
            </a:srgbClr>
          </a:solidFill>
          <a:ln cap="flat">
            <a:noFill/>
            <a:prstDash val="solid"/>
            <a:miter lim="0"/>
          </a:ln>
        </p:spPr>
        <p:txBody>
          <a:bodyPr rtlCol="0"/>
          <a:lstStyle/>
          <a:p>
            <a:pPr algn="ctr"/>
            <a:endParaRPr lang="zh-CN" altLang="en-US"/>
          </a:p>
        </p:txBody>
      </p:sp>
      <p:sp>
        <p:nvSpPr>
          <p:cNvPr id="20" name="textbox 20"/>
          <p:cNvSpPr/>
          <p:nvPr/>
        </p:nvSpPr>
        <p:spPr>
          <a:xfrm>
            <a:off x="11968612" y="10756407"/>
            <a:ext cx="11980544" cy="978535"/>
          </a:xfrm>
          <a:prstGeom prst="rect">
            <a:avLst/>
          </a:prstGeom>
        </p:spPr>
        <p:txBody>
          <a:bodyPr vert="horz" wrap="square" lIns="0" tIns="0" rIns="0" bIns="0"/>
          <a:lstStyle/>
          <a:p>
            <a:pPr algn="l" rtl="0" eaLnBrk="0">
              <a:lnSpc>
                <a:spcPct val="84000"/>
              </a:lnSpc>
            </a:pPr>
            <a:endParaRPr lang="en-US" altLang="en-US" sz="100" dirty="0"/>
          </a:p>
          <a:p>
            <a:pPr algn="r" rtl="0" eaLnBrk="0">
              <a:lnSpc>
                <a:spcPct val="83000"/>
              </a:lnSpc>
            </a:pPr>
            <a:r>
              <a:rPr sz="3100" kern="0" spc="140" dirty="0">
                <a:solidFill>
                  <a:srgbClr val="000000">
                    <a:alpha val="100000"/>
                  </a:srgbClr>
                </a:solidFill>
                <a:latin typeface="微软雅黑" panose="020B0503020204020204" charset="-122"/>
                <a:ea typeface="微软雅黑" panose="020B0503020204020204" charset="-122"/>
                <a:cs typeface="微软雅黑" panose="020B0503020204020204" charset="-122"/>
              </a:rPr>
              <a:t>展望未来</a:t>
            </a:r>
            <a:r>
              <a:rPr sz="3100" kern="0" spc="14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3100" kern="0" spc="140" dirty="0">
                <a:solidFill>
                  <a:srgbClr val="000000">
                    <a:alpha val="100000"/>
                  </a:srgbClr>
                </a:solidFill>
                <a:latin typeface="微软雅黑" panose="020B0503020204020204" charset="-122"/>
                <a:ea typeface="微软雅黑" panose="020B0503020204020204" charset="-122"/>
                <a:cs typeface="微软雅黑" panose="020B0503020204020204" charset="-122"/>
              </a:rPr>
              <a:t>众精密仪器将持续秉承</a:t>
            </a:r>
            <a:r>
              <a:rPr sz="3100" kern="0" spc="60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3100" kern="0" spc="140" dirty="0">
                <a:solidFill>
                  <a:srgbClr val="000000">
                    <a:alpha val="100000"/>
                  </a:srgbClr>
                </a:solidFill>
                <a:latin typeface="Arial" panose="020B0604020202020204"/>
                <a:ea typeface="Arial" panose="020B0604020202020204"/>
                <a:cs typeface="Arial" panose="020B0604020202020204"/>
              </a:rPr>
              <a:t>"</a:t>
            </a:r>
            <a:r>
              <a:rPr sz="3100" kern="0" spc="-340" dirty="0">
                <a:solidFill>
                  <a:srgbClr val="000000">
                    <a:alpha val="100000"/>
                  </a:srgbClr>
                </a:solidFill>
                <a:latin typeface="Arial" panose="020B0604020202020204"/>
                <a:ea typeface="Arial" panose="020B0604020202020204"/>
                <a:cs typeface="Arial" panose="020B0604020202020204"/>
              </a:rPr>
              <a:t> </a:t>
            </a:r>
            <a:r>
              <a:rPr sz="3100" kern="0" spc="140" dirty="0">
                <a:solidFill>
                  <a:srgbClr val="000000">
                    <a:alpha val="100000"/>
                  </a:srgbClr>
                </a:solidFill>
                <a:latin typeface="微软雅黑" panose="020B0503020204020204" charset="-122"/>
                <a:ea typeface="微软雅黑" panose="020B0503020204020204" charset="-122"/>
                <a:cs typeface="微软雅黑" panose="020B0503020204020204" charset="-122"/>
              </a:rPr>
              <a:t>科学检测</a:t>
            </a:r>
            <a:r>
              <a:rPr sz="3100" kern="0" spc="-43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3100" kern="0" spc="140" dirty="0">
                <a:solidFill>
                  <a:srgbClr val="000000">
                    <a:alpha val="100000"/>
                  </a:srgbClr>
                </a:solidFill>
                <a:latin typeface="Arial" panose="020B0604020202020204"/>
                <a:ea typeface="Arial" panose="020B0604020202020204"/>
                <a:cs typeface="Arial" panose="020B0604020202020204"/>
              </a:rPr>
              <a:t>,</a:t>
            </a:r>
            <a:r>
              <a:rPr sz="3100" kern="0" spc="-110" dirty="0">
                <a:solidFill>
                  <a:srgbClr val="000000">
                    <a:alpha val="100000"/>
                  </a:srgbClr>
                </a:solidFill>
                <a:latin typeface="Arial" panose="020B0604020202020204"/>
                <a:ea typeface="Arial" panose="020B0604020202020204"/>
                <a:cs typeface="Arial" panose="020B0604020202020204"/>
              </a:rPr>
              <a:t> </a:t>
            </a:r>
            <a:r>
              <a:rPr sz="3100" kern="0" spc="140" dirty="0">
                <a:solidFill>
                  <a:srgbClr val="000000">
                    <a:alpha val="100000"/>
                  </a:srgbClr>
                </a:solidFill>
                <a:latin typeface="微软雅黑" panose="020B0503020204020204" charset="-122"/>
                <a:ea typeface="微软雅黑" panose="020B0503020204020204" charset="-122"/>
                <a:cs typeface="微软雅黑" panose="020B0503020204020204" charset="-122"/>
              </a:rPr>
              <a:t>博采众长</a:t>
            </a:r>
            <a:r>
              <a:rPr sz="3100" kern="0" spc="66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3100" kern="0" spc="140" dirty="0">
                <a:solidFill>
                  <a:srgbClr val="000000">
                    <a:alpha val="100000"/>
                  </a:srgbClr>
                </a:solidFill>
                <a:latin typeface="Arial" panose="020B0604020202020204"/>
                <a:ea typeface="Arial" panose="020B0604020202020204"/>
                <a:cs typeface="Arial" panose="020B0604020202020204"/>
              </a:rPr>
              <a:t>"</a:t>
            </a:r>
            <a:r>
              <a:rPr sz="3100" kern="0" spc="130" dirty="0">
                <a:solidFill>
                  <a:srgbClr val="000000">
                    <a:alpha val="100000"/>
                  </a:srgbClr>
                </a:solidFill>
                <a:latin typeface="Arial" panose="020B0604020202020204"/>
                <a:ea typeface="Arial" panose="020B0604020202020204"/>
                <a:cs typeface="Arial" panose="020B0604020202020204"/>
              </a:rPr>
              <a:t>  </a:t>
            </a:r>
            <a:r>
              <a:rPr sz="3100" kern="0" spc="130" dirty="0">
                <a:solidFill>
                  <a:srgbClr val="000000">
                    <a:alpha val="100000"/>
                  </a:srgbClr>
                </a:solidFill>
                <a:latin typeface="微软雅黑" panose="020B0503020204020204" charset="-122"/>
                <a:ea typeface="微软雅黑" panose="020B0503020204020204" charset="-122"/>
                <a:cs typeface="微软雅黑" panose="020B0503020204020204" charset="-122"/>
              </a:rPr>
              <a:t>的</a:t>
            </a:r>
            <a:endParaRPr lang="en-US" altLang="en-US" sz="3100" dirty="0"/>
          </a:p>
          <a:p>
            <a:pPr algn="l" rtl="0" eaLnBrk="0">
              <a:lnSpc>
                <a:spcPct val="103000"/>
              </a:lnSpc>
            </a:pPr>
            <a:endParaRPr lang="en-US" altLang="en-US" sz="1200" dirty="0"/>
          </a:p>
          <a:p>
            <a:pPr algn="l" rtl="0" eaLnBrk="0">
              <a:lnSpc>
                <a:spcPct val="8000"/>
              </a:lnSpc>
            </a:pPr>
            <a:endParaRPr lang="en-US" altLang="en-US" sz="100" dirty="0"/>
          </a:p>
          <a:p>
            <a:pPr marL="12700" algn="l" rtl="0" eaLnBrk="0">
              <a:lnSpc>
                <a:spcPct val="84000"/>
              </a:lnSpc>
            </a:pPr>
            <a:r>
              <a:rPr sz="2900" kern="0" spc="110" dirty="0">
                <a:solidFill>
                  <a:srgbClr val="000000">
                    <a:alpha val="100000"/>
                  </a:srgbClr>
                </a:solidFill>
                <a:latin typeface="微软雅黑" panose="020B0503020204020204" charset="-122"/>
                <a:ea typeface="微软雅黑" panose="020B0503020204020204" charset="-122"/>
                <a:cs typeface="微软雅黑" panose="020B0503020204020204" charset="-122"/>
              </a:rPr>
              <a:t>服务理念，</a:t>
            </a:r>
            <a:r>
              <a:rPr sz="2900" kern="0" spc="-51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900" kern="0" spc="110" dirty="0">
                <a:solidFill>
                  <a:srgbClr val="000000">
                    <a:alpha val="100000"/>
                  </a:srgbClr>
                </a:solidFill>
                <a:latin typeface="微软雅黑" panose="020B0503020204020204" charset="-122"/>
                <a:ea typeface="微软雅黑" panose="020B0503020204020204" charset="-122"/>
                <a:cs typeface="微软雅黑" panose="020B0503020204020204" charset="-122"/>
              </a:rPr>
              <a:t>竭诚为用户提供研发型表界面性能测试设备而不懈努力</a:t>
            </a:r>
            <a:r>
              <a:rPr sz="2900" kern="0" spc="-35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900" kern="0" spc="11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endParaRPr lang="en-US" altLang="en-US" sz="2900" dirty="0"/>
          </a:p>
        </p:txBody>
      </p:sp>
      <p:pic>
        <p:nvPicPr>
          <p:cNvPr id="22" name="picture 22"/>
          <p:cNvPicPr>
            <a:picLocks noChangeAspect="1"/>
          </p:cNvPicPr>
          <p:nvPr/>
        </p:nvPicPr>
        <p:blipFill>
          <a:blip r:embed="rId3"/>
          <a:stretch>
            <a:fillRect/>
          </a:stretch>
        </p:blipFill>
        <p:spPr>
          <a:xfrm rot="21600000">
            <a:off x="14486132" y="10774606"/>
            <a:ext cx="355421" cy="367198"/>
          </a:xfrm>
          <a:prstGeom prst="rect">
            <a:avLst/>
          </a:prstGeom>
        </p:spPr>
      </p:pic>
      <p:sp>
        <p:nvSpPr>
          <p:cNvPr id="24" name="textbox 24"/>
          <p:cNvSpPr/>
          <p:nvPr/>
        </p:nvSpPr>
        <p:spPr>
          <a:xfrm>
            <a:off x="11899900" y="13023860"/>
            <a:ext cx="12049125" cy="323850"/>
          </a:xfrm>
          <a:prstGeom prst="rect">
            <a:avLst/>
          </a:prstGeom>
        </p:spPr>
        <p:txBody>
          <a:bodyPr vert="horz" wrap="square" lIns="0" tIns="0" rIns="0" bIns="0"/>
          <a:lstStyle/>
          <a:p>
            <a:pPr algn="l" rtl="0" eaLnBrk="0">
              <a:lnSpc>
                <a:spcPct val="80000"/>
              </a:lnSpc>
            </a:pPr>
            <a:endParaRPr lang="en-US" altLang="en-US" sz="100" dirty="0"/>
          </a:p>
          <a:p>
            <a:pPr algn="r" rtl="0" eaLnBrk="0">
              <a:lnSpc>
                <a:spcPct val="89000"/>
              </a:lnSpc>
            </a:pPr>
            <a:r>
              <a:rPr sz="2200" kern="0" spc="-20" dirty="0">
                <a:solidFill>
                  <a:srgbClr val="387076">
                    <a:alpha val="100000"/>
                  </a:srgbClr>
                </a:solidFill>
                <a:latin typeface="微软雅黑" panose="020B0503020204020204" charset="-122"/>
                <a:ea typeface="微软雅黑" panose="020B0503020204020204" charset="-122"/>
                <a:cs typeface="微软雅黑" panose="020B0503020204020204" charset="-122"/>
              </a:rPr>
              <a:t>科学检测</a:t>
            </a:r>
            <a:r>
              <a:rPr sz="2200" kern="0" spc="-20" dirty="0">
                <a:solidFill>
                  <a:srgbClr val="387076">
                    <a:alpha val="100000"/>
                  </a:srgbClr>
                </a:solidFill>
                <a:latin typeface="微软雅黑" panose="020B0503020204020204" charset="-122"/>
                <a:ea typeface="微软雅黑" panose="020B0503020204020204" charset="-122"/>
                <a:cs typeface="微软雅黑" panose="020B0503020204020204" charset="-122"/>
              </a:rPr>
              <a:t> </a:t>
            </a:r>
            <a:r>
              <a:rPr sz="2200" kern="0" spc="-20" dirty="0">
                <a:solidFill>
                  <a:srgbClr val="387076">
                    <a:alpha val="100000"/>
                  </a:srgbClr>
                </a:solidFill>
                <a:latin typeface="微软雅黑" panose="020B0503020204020204" charset="-122"/>
                <a:ea typeface="微软雅黑" panose="020B0503020204020204" charset="-122"/>
                <a:cs typeface="微软雅黑" panose="020B0503020204020204" charset="-122"/>
              </a:rPr>
              <a:t>，</a:t>
            </a:r>
            <a:r>
              <a:rPr sz="2200" kern="0" spc="-510" dirty="0">
                <a:solidFill>
                  <a:srgbClr val="387076">
                    <a:alpha val="100000"/>
                  </a:srgbClr>
                </a:solidFill>
                <a:latin typeface="微软雅黑" panose="020B0503020204020204" charset="-122"/>
                <a:ea typeface="微软雅黑" panose="020B0503020204020204" charset="-122"/>
                <a:cs typeface="微软雅黑" panose="020B0503020204020204" charset="-122"/>
              </a:rPr>
              <a:t> </a:t>
            </a:r>
            <a:r>
              <a:rPr sz="2200" kern="0" spc="-20" dirty="0">
                <a:solidFill>
                  <a:srgbClr val="387076">
                    <a:alpha val="100000"/>
                  </a:srgbClr>
                </a:solidFill>
                <a:latin typeface="微软雅黑" panose="020B0503020204020204" charset="-122"/>
                <a:ea typeface="微软雅黑" panose="020B0503020204020204" charset="-122"/>
                <a:cs typeface="微软雅黑" panose="020B0503020204020204" charset="-122"/>
              </a:rPr>
              <a:t>博采众长</a:t>
            </a:r>
            <a:r>
              <a:rPr sz="2200" kern="0" spc="-430" dirty="0">
                <a:solidFill>
                  <a:srgbClr val="387076">
                    <a:alpha val="100000"/>
                  </a:srgbClr>
                </a:solidFill>
                <a:latin typeface="微软雅黑" panose="020B0503020204020204" charset="-122"/>
                <a:ea typeface="微软雅黑" panose="020B0503020204020204" charset="-122"/>
                <a:cs typeface="微软雅黑" panose="020B0503020204020204" charset="-122"/>
              </a:rPr>
              <a:t> </a:t>
            </a:r>
            <a:r>
              <a:rPr sz="2200" kern="0" spc="-20" dirty="0">
                <a:solidFill>
                  <a:srgbClr val="387076">
                    <a:alpha val="100000"/>
                  </a:srgbClr>
                </a:solidFill>
                <a:latin typeface="Arial" panose="020B0604020202020204"/>
                <a:ea typeface="Arial" panose="020B0604020202020204"/>
                <a:cs typeface="Arial" panose="020B0604020202020204"/>
              </a:rPr>
              <a:t>—</a:t>
            </a:r>
            <a:r>
              <a:rPr sz="2200" kern="0" spc="-390" dirty="0">
                <a:solidFill>
                  <a:srgbClr val="387076">
                    <a:alpha val="100000"/>
                  </a:srgbClr>
                </a:solidFill>
                <a:latin typeface="Arial" panose="020B0604020202020204"/>
                <a:ea typeface="Arial" panose="020B0604020202020204"/>
                <a:cs typeface="Arial" panose="020B0604020202020204"/>
              </a:rPr>
              <a:t> </a:t>
            </a:r>
            <a:r>
              <a:rPr sz="2200" kern="0" spc="-20" dirty="0">
                <a:solidFill>
                  <a:srgbClr val="387076">
                    <a:alpha val="100000"/>
                  </a:srgbClr>
                </a:solidFill>
                <a:latin typeface="Arial" panose="020B0604020202020204"/>
                <a:ea typeface="Arial" panose="020B0604020202020204"/>
                <a:cs typeface="Arial" panose="020B0604020202020204"/>
              </a:rPr>
              <a:t>—</a:t>
            </a:r>
            <a:r>
              <a:rPr sz="2200" kern="0" spc="-460" dirty="0">
                <a:solidFill>
                  <a:srgbClr val="387076">
                    <a:alpha val="100000"/>
                  </a:srgbClr>
                </a:solidFill>
                <a:latin typeface="Arial" panose="020B0604020202020204"/>
                <a:ea typeface="Arial" panose="020B0604020202020204"/>
                <a:cs typeface="Arial" panose="020B0604020202020204"/>
              </a:rPr>
              <a:t> </a:t>
            </a:r>
            <a:r>
              <a:rPr sz="2200" kern="0" spc="-20" dirty="0">
                <a:solidFill>
                  <a:srgbClr val="387076">
                    <a:alpha val="100000"/>
                  </a:srgbClr>
                </a:solidFill>
                <a:latin typeface="微软雅黑" panose="020B0503020204020204" charset="-122"/>
                <a:ea typeface="微软雅黑" panose="020B0503020204020204" charset="-122"/>
                <a:cs typeface="微软雅黑" panose="020B0503020204020204" charset="-122"/>
              </a:rPr>
              <a:t>表界面检测仪器研发制造商</a:t>
            </a:r>
            <a:r>
              <a:rPr sz="2200" kern="0" spc="-20" dirty="0">
                <a:solidFill>
                  <a:srgbClr val="387076">
                    <a:alpha val="100000"/>
                  </a:srgbClr>
                </a:solidFill>
                <a:latin typeface="微软雅黑" panose="020B0503020204020204" charset="-122"/>
                <a:ea typeface="微软雅黑" panose="020B0503020204020204" charset="-122"/>
                <a:cs typeface="微软雅黑" panose="020B0503020204020204" charset="-122"/>
              </a:rPr>
              <a:t>                                          </a:t>
            </a:r>
            <a:r>
              <a:rPr sz="2200" kern="0" spc="-30" dirty="0">
                <a:solidFill>
                  <a:srgbClr val="387076">
                    <a:alpha val="100000"/>
                  </a:srgbClr>
                </a:solidFill>
                <a:latin typeface="微软雅黑" panose="020B0503020204020204" charset="-122"/>
                <a:ea typeface="微软雅黑" panose="020B0503020204020204" charset="-122"/>
                <a:cs typeface="微软雅黑" panose="020B0503020204020204" charset="-122"/>
              </a:rPr>
              <a:t>                       </a:t>
            </a:r>
            <a:r>
              <a:rPr sz="2200" kern="0" spc="-30" dirty="0">
                <a:solidFill>
                  <a:srgbClr val="387076">
                    <a:alpha val="100000"/>
                  </a:srgbClr>
                </a:solidFill>
                <a:latin typeface="微软雅黑" panose="020B0503020204020204" charset="-122"/>
                <a:ea typeface="微软雅黑" panose="020B0503020204020204" charset="-122"/>
                <a:cs typeface="微软雅黑" panose="020B0503020204020204" charset="-122"/>
              </a:rPr>
              <a:t>01</a:t>
            </a:r>
            <a:endParaRPr lang="en-US" altLang="en-US" sz="2200" dirty="0"/>
          </a:p>
        </p:txBody>
      </p:sp>
      <p:pic>
        <p:nvPicPr>
          <p:cNvPr id="26" name="picture 26"/>
          <p:cNvPicPr>
            <a:picLocks noChangeAspect="1"/>
          </p:cNvPicPr>
          <p:nvPr/>
        </p:nvPicPr>
        <p:blipFill>
          <a:blip r:embed="rId4"/>
          <a:stretch>
            <a:fillRect/>
          </a:stretch>
        </p:blipFill>
        <p:spPr>
          <a:xfrm rot="21600000">
            <a:off x="12821337" y="2894542"/>
            <a:ext cx="1650634" cy="1656292"/>
          </a:xfrm>
          <a:prstGeom prst="rect">
            <a:avLst/>
          </a:prstGeom>
        </p:spPr>
      </p:pic>
      <p:sp>
        <p:nvSpPr>
          <p:cNvPr id="28" name="textbox 28"/>
          <p:cNvSpPr/>
          <p:nvPr/>
        </p:nvSpPr>
        <p:spPr>
          <a:xfrm>
            <a:off x="17595246" y="3119872"/>
            <a:ext cx="2119629" cy="1137285"/>
          </a:xfrm>
          <a:prstGeom prst="rect">
            <a:avLst/>
          </a:prstGeom>
        </p:spPr>
        <p:txBody>
          <a:bodyPr vert="horz" wrap="square" lIns="0" tIns="0" rIns="0" bIns="0"/>
          <a:lstStyle/>
          <a:p>
            <a:pPr algn="l" rtl="0" eaLnBrk="0">
              <a:lnSpc>
                <a:spcPct val="72000"/>
              </a:lnSpc>
            </a:pPr>
            <a:endParaRPr lang="en-US" altLang="en-US" sz="100" dirty="0"/>
          </a:p>
          <a:p>
            <a:pPr marL="432435" algn="l" rtl="0" eaLnBrk="0">
              <a:lnSpc>
                <a:spcPct val="88000"/>
              </a:lnSpc>
            </a:pPr>
            <a:r>
              <a:rPr sz="2400" kern="0" spc="10" dirty="0">
                <a:solidFill>
                  <a:srgbClr val="FFFFFF">
                    <a:alpha val="100000"/>
                  </a:srgbClr>
                </a:solidFill>
                <a:latin typeface="微软雅黑" panose="020B0503020204020204" charset="-122"/>
                <a:ea typeface="微软雅黑" panose="020B0503020204020204" charset="-122"/>
                <a:cs typeface="微软雅黑" panose="020B0503020204020204" charset="-122"/>
              </a:rPr>
              <a:t>公司成立</a:t>
            </a:r>
            <a:endParaRPr lang="en-US" altLang="en-US" sz="2400" dirty="0"/>
          </a:p>
          <a:p>
            <a:pPr algn="r" rtl="0" eaLnBrk="0">
              <a:lnSpc>
                <a:spcPct val="84000"/>
              </a:lnSpc>
              <a:spcBef>
                <a:spcPts val="990"/>
              </a:spcBef>
            </a:pPr>
            <a:r>
              <a:rPr sz="5200" kern="0" spc="-220" dirty="0">
                <a:solidFill>
                  <a:srgbClr val="FFFFFF">
                    <a:alpha val="100000"/>
                  </a:srgbClr>
                </a:solidFill>
                <a:latin typeface="微软雅黑" panose="020B0503020204020204" charset="-122"/>
                <a:ea typeface="微软雅黑" panose="020B0503020204020204" charset="-122"/>
                <a:cs typeface="微软雅黑" panose="020B0503020204020204" charset="-122"/>
              </a:rPr>
              <a:t>2019</a:t>
            </a:r>
            <a:r>
              <a:rPr sz="5200" kern="0" spc="-70" dirty="0">
                <a:solidFill>
                  <a:srgbClr val="FFFFFF">
                    <a:alpha val="100000"/>
                  </a:srgbClr>
                </a:solidFill>
                <a:latin typeface="微软雅黑" panose="020B0503020204020204" charset="-122"/>
                <a:ea typeface="微软雅黑" panose="020B0503020204020204" charset="-122"/>
                <a:cs typeface="微软雅黑" panose="020B0503020204020204" charset="-122"/>
              </a:rPr>
              <a:t>年</a:t>
            </a:r>
            <a:endParaRPr lang="en-US" altLang="en-US" sz="5200" dirty="0"/>
          </a:p>
        </p:txBody>
      </p:sp>
      <p:sp>
        <p:nvSpPr>
          <p:cNvPr id="30" name="textbox 30"/>
          <p:cNvSpPr/>
          <p:nvPr/>
        </p:nvSpPr>
        <p:spPr>
          <a:xfrm>
            <a:off x="11995837" y="633479"/>
            <a:ext cx="2593975" cy="705484"/>
          </a:xfrm>
          <a:prstGeom prst="rect">
            <a:avLst/>
          </a:prstGeom>
        </p:spPr>
        <p:txBody>
          <a:bodyPr vert="horz" wrap="square" lIns="0" tIns="0" rIns="0" bIns="0"/>
          <a:lstStyle/>
          <a:p>
            <a:pPr algn="l" rtl="0" eaLnBrk="0">
              <a:lnSpc>
                <a:spcPct val="106000"/>
              </a:lnSpc>
            </a:pPr>
            <a:endParaRPr lang="en-US" altLang="en-US" sz="100" dirty="0"/>
          </a:p>
          <a:p>
            <a:pPr marL="12700" algn="l" rtl="0" eaLnBrk="0">
              <a:lnSpc>
                <a:spcPct val="87000"/>
              </a:lnSpc>
            </a:pPr>
            <a:r>
              <a:rPr sz="5100" kern="0" spc="-40" dirty="0">
                <a:solidFill>
                  <a:srgbClr val="387076">
                    <a:alpha val="100000"/>
                  </a:srgbClr>
                </a:solidFill>
                <a:latin typeface="微软雅黑" panose="020B0503020204020204" charset="-122"/>
                <a:ea typeface="微软雅黑" panose="020B0503020204020204" charset="-122"/>
                <a:cs typeface="微软雅黑" panose="020B0503020204020204" charset="-122"/>
              </a:rPr>
              <a:t>公司简介</a:t>
            </a:r>
            <a:endParaRPr lang="en-US" altLang="en-US" sz="51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40"/>
          <p:cNvPicPr>
            <a:picLocks noChangeAspect="1"/>
          </p:cNvPicPr>
          <p:nvPr/>
        </p:nvPicPr>
        <p:blipFill>
          <a:blip r:embed="rId1"/>
          <a:stretch>
            <a:fillRect/>
          </a:stretch>
        </p:blipFill>
        <p:spPr>
          <a:xfrm rot="21600000">
            <a:off x="0" y="2163584"/>
            <a:ext cx="20523200" cy="997140"/>
          </a:xfrm>
          <a:prstGeom prst="rect">
            <a:avLst/>
          </a:prstGeom>
        </p:spPr>
      </p:pic>
      <p:sp>
        <p:nvSpPr>
          <p:cNvPr id="42" name="textbox 42"/>
          <p:cNvSpPr/>
          <p:nvPr/>
        </p:nvSpPr>
        <p:spPr>
          <a:xfrm>
            <a:off x="622293" y="13023860"/>
            <a:ext cx="23339425" cy="323850"/>
          </a:xfrm>
          <a:prstGeom prst="rect">
            <a:avLst/>
          </a:prstGeom>
        </p:spPr>
        <p:txBody>
          <a:bodyPr vert="horz" wrap="square" lIns="0" tIns="0" rIns="0" bIns="0"/>
          <a:lstStyle/>
          <a:p>
            <a:pPr algn="l" rtl="0" eaLnBrk="0">
              <a:lnSpc>
                <a:spcPct val="73000"/>
              </a:lnSpc>
            </a:pPr>
            <a:endParaRPr lang="en-US" altLang="en-US" sz="100" dirty="0"/>
          </a:p>
          <a:p>
            <a:pPr algn="r" rtl="0" eaLnBrk="0">
              <a:lnSpc>
                <a:spcPct val="89000"/>
              </a:lnSpc>
            </a:pPr>
            <a:r>
              <a:rPr sz="2200" kern="0" spc="-50" dirty="0">
                <a:solidFill>
                  <a:srgbClr val="387076">
                    <a:alpha val="100000"/>
                  </a:srgbClr>
                </a:solidFill>
                <a:latin typeface="微软雅黑" panose="020B0503020204020204" charset="-122"/>
                <a:ea typeface="微软雅黑" panose="020B0503020204020204" charset="-122"/>
                <a:cs typeface="微软雅黑" panose="020B0503020204020204" charset="-122"/>
              </a:rPr>
              <a:t>科学检测</a:t>
            </a:r>
            <a:r>
              <a:rPr sz="2200" kern="0" spc="-170" dirty="0">
                <a:solidFill>
                  <a:srgbClr val="387076">
                    <a:alpha val="100000"/>
                  </a:srgbClr>
                </a:solidFill>
                <a:latin typeface="微软雅黑" panose="020B0503020204020204" charset="-122"/>
                <a:ea typeface="微软雅黑" panose="020B0503020204020204" charset="-122"/>
                <a:cs typeface="微软雅黑" panose="020B0503020204020204" charset="-122"/>
              </a:rPr>
              <a:t> </a:t>
            </a:r>
            <a:r>
              <a:rPr sz="2200" kern="0" spc="-50" dirty="0">
                <a:solidFill>
                  <a:srgbClr val="387076">
                    <a:alpha val="100000"/>
                  </a:srgbClr>
                </a:solidFill>
                <a:latin typeface="微软雅黑" panose="020B0503020204020204" charset="-122"/>
                <a:ea typeface="微软雅黑" panose="020B0503020204020204" charset="-122"/>
                <a:cs typeface="微软雅黑" panose="020B0503020204020204" charset="-122"/>
              </a:rPr>
              <a:t>，</a:t>
            </a:r>
            <a:r>
              <a:rPr sz="2200" kern="0" spc="-520" dirty="0">
                <a:solidFill>
                  <a:srgbClr val="387076">
                    <a:alpha val="100000"/>
                  </a:srgbClr>
                </a:solidFill>
                <a:latin typeface="微软雅黑" panose="020B0503020204020204" charset="-122"/>
                <a:ea typeface="微软雅黑" panose="020B0503020204020204" charset="-122"/>
                <a:cs typeface="微软雅黑" panose="020B0503020204020204" charset="-122"/>
              </a:rPr>
              <a:t> </a:t>
            </a:r>
            <a:r>
              <a:rPr sz="2200" kern="0" spc="-50" dirty="0">
                <a:solidFill>
                  <a:srgbClr val="387076">
                    <a:alpha val="100000"/>
                  </a:srgbClr>
                </a:solidFill>
                <a:latin typeface="微软雅黑" panose="020B0503020204020204" charset="-122"/>
                <a:ea typeface="微软雅黑" panose="020B0503020204020204" charset="-122"/>
                <a:cs typeface="微软雅黑" panose="020B0503020204020204" charset="-122"/>
              </a:rPr>
              <a:t>博采众长</a:t>
            </a:r>
            <a:r>
              <a:rPr sz="2200" kern="0" spc="-440" dirty="0">
                <a:solidFill>
                  <a:srgbClr val="387076">
                    <a:alpha val="100000"/>
                  </a:srgbClr>
                </a:solidFill>
                <a:latin typeface="微软雅黑" panose="020B0503020204020204" charset="-122"/>
                <a:ea typeface="微软雅黑" panose="020B0503020204020204" charset="-122"/>
                <a:cs typeface="微软雅黑" panose="020B0503020204020204" charset="-122"/>
              </a:rPr>
              <a:t> </a:t>
            </a:r>
            <a:r>
              <a:rPr sz="2200" kern="0" spc="-50" dirty="0">
                <a:solidFill>
                  <a:srgbClr val="387076">
                    <a:alpha val="100000"/>
                  </a:srgbClr>
                </a:solidFill>
                <a:latin typeface="Arial" panose="020B0604020202020204"/>
                <a:ea typeface="Arial" panose="020B0604020202020204"/>
                <a:cs typeface="Arial" panose="020B0604020202020204"/>
              </a:rPr>
              <a:t>—</a:t>
            </a:r>
            <a:r>
              <a:rPr sz="2200" kern="0" spc="-380" dirty="0">
                <a:solidFill>
                  <a:srgbClr val="387076">
                    <a:alpha val="100000"/>
                  </a:srgbClr>
                </a:solidFill>
                <a:latin typeface="Arial" panose="020B0604020202020204"/>
                <a:ea typeface="Arial" panose="020B0604020202020204"/>
                <a:cs typeface="Arial" panose="020B0604020202020204"/>
              </a:rPr>
              <a:t> </a:t>
            </a:r>
            <a:r>
              <a:rPr sz="2200" kern="0" spc="-50" dirty="0">
                <a:solidFill>
                  <a:srgbClr val="387076">
                    <a:alpha val="100000"/>
                  </a:srgbClr>
                </a:solidFill>
                <a:latin typeface="Arial" panose="020B0604020202020204"/>
                <a:ea typeface="Arial" panose="020B0604020202020204"/>
                <a:cs typeface="Arial" panose="020B0604020202020204"/>
              </a:rPr>
              <a:t>—</a:t>
            </a:r>
            <a:r>
              <a:rPr sz="2200" kern="0" spc="-460" dirty="0">
                <a:solidFill>
                  <a:srgbClr val="387076">
                    <a:alpha val="100000"/>
                  </a:srgbClr>
                </a:solidFill>
                <a:latin typeface="Arial" panose="020B0604020202020204"/>
                <a:ea typeface="Arial" panose="020B0604020202020204"/>
                <a:cs typeface="Arial" panose="020B0604020202020204"/>
              </a:rPr>
              <a:t> </a:t>
            </a:r>
            <a:r>
              <a:rPr sz="2200" kern="0" spc="-50" dirty="0">
                <a:solidFill>
                  <a:srgbClr val="387076">
                    <a:alpha val="100000"/>
                  </a:srgbClr>
                </a:solidFill>
                <a:latin typeface="微软雅黑" panose="020B0503020204020204" charset="-122"/>
                <a:ea typeface="微软雅黑" panose="020B0503020204020204" charset="-122"/>
                <a:cs typeface="微软雅黑" panose="020B0503020204020204" charset="-122"/>
              </a:rPr>
              <a:t>表界面检测仪器</a:t>
            </a:r>
            <a:r>
              <a:rPr sz="2200" kern="0" spc="-60" dirty="0">
                <a:solidFill>
                  <a:srgbClr val="387076">
                    <a:alpha val="100000"/>
                  </a:srgbClr>
                </a:solidFill>
                <a:latin typeface="微软雅黑" panose="020B0503020204020204" charset="-122"/>
                <a:ea typeface="微软雅黑" panose="020B0503020204020204" charset="-122"/>
                <a:cs typeface="微软雅黑" panose="020B0503020204020204" charset="-122"/>
              </a:rPr>
              <a:t>研发制造商</a:t>
            </a:r>
            <a:r>
              <a:rPr sz="2200" kern="0" spc="10" dirty="0">
                <a:solidFill>
                  <a:srgbClr val="387076">
                    <a:alpha val="100000"/>
                  </a:srgbClr>
                </a:solidFill>
                <a:latin typeface="微软雅黑" panose="020B0503020204020204" charset="-122"/>
                <a:ea typeface="微软雅黑" panose="020B0503020204020204" charset="-122"/>
                <a:cs typeface="微软雅黑" panose="020B0503020204020204" charset="-122"/>
              </a:rPr>
              <a:t>                                                         </a:t>
            </a:r>
            <a:r>
              <a:rPr sz="2200" kern="0" spc="0" dirty="0">
                <a:solidFill>
                  <a:srgbClr val="387076">
                    <a:alpha val="100000"/>
                  </a:srgbClr>
                </a:solidFill>
                <a:latin typeface="微软雅黑" panose="020B0503020204020204" charset="-122"/>
                <a:ea typeface="微软雅黑" panose="020B0503020204020204" charset="-122"/>
                <a:cs typeface="微软雅黑" panose="020B0503020204020204" charset="-122"/>
              </a:rPr>
              <a:t>                                                                                                                                               </a:t>
            </a:r>
            <a:r>
              <a:rPr sz="3400" kern="0" spc="-60" baseline="5000" dirty="0">
                <a:solidFill>
                  <a:srgbClr val="387076">
                    <a:alpha val="100000"/>
                  </a:srgbClr>
                </a:solidFill>
                <a:latin typeface="微软雅黑" panose="020B0503020204020204" charset="-122"/>
                <a:ea typeface="微软雅黑" panose="020B0503020204020204" charset="-122"/>
                <a:cs typeface="微软雅黑" panose="020B0503020204020204" charset="-122"/>
              </a:rPr>
              <a:t>02</a:t>
            </a:r>
            <a:endParaRPr lang="en-US" altLang="en-US" sz="3400" baseline="5000" dirty="0"/>
          </a:p>
        </p:txBody>
      </p:sp>
      <p:pic>
        <p:nvPicPr>
          <p:cNvPr id="46" name="picture 46"/>
          <p:cNvPicPr>
            <a:picLocks noChangeAspect="1"/>
          </p:cNvPicPr>
          <p:nvPr/>
        </p:nvPicPr>
        <p:blipFill>
          <a:blip r:embed="rId2"/>
          <a:stretch>
            <a:fillRect/>
          </a:stretch>
        </p:blipFill>
        <p:spPr>
          <a:xfrm rot="21600000">
            <a:off x="10635891" y="4490432"/>
            <a:ext cx="1873102" cy="1873102"/>
          </a:xfrm>
          <a:prstGeom prst="rect">
            <a:avLst/>
          </a:prstGeom>
        </p:spPr>
      </p:pic>
      <p:pic>
        <p:nvPicPr>
          <p:cNvPr id="48" name="picture 48"/>
          <p:cNvPicPr>
            <a:picLocks noChangeAspect="1"/>
          </p:cNvPicPr>
          <p:nvPr/>
        </p:nvPicPr>
        <p:blipFill>
          <a:blip r:embed="rId3"/>
          <a:stretch>
            <a:fillRect/>
          </a:stretch>
        </p:blipFill>
        <p:spPr>
          <a:xfrm rot="21600000">
            <a:off x="10585671" y="9923287"/>
            <a:ext cx="1973543" cy="1741157"/>
          </a:xfrm>
          <a:prstGeom prst="rect">
            <a:avLst/>
          </a:prstGeom>
        </p:spPr>
      </p:pic>
      <p:pic>
        <p:nvPicPr>
          <p:cNvPr id="50" name="picture 50"/>
          <p:cNvPicPr>
            <a:picLocks noChangeAspect="1"/>
          </p:cNvPicPr>
          <p:nvPr/>
        </p:nvPicPr>
        <p:blipFill>
          <a:blip r:embed="rId4"/>
          <a:stretch>
            <a:fillRect/>
          </a:stretch>
        </p:blipFill>
        <p:spPr>
          <a:xfrm rot="21600000">
            <a:off x="1840223" y="10083800"/>
            <a:ext cx="1972742" cy="1580644"/>
          </a:xfrm>
          <a:prstGeom prst="rect">
            <a:avLst/>
          </a:prstGeom>
        </p:spPr>
      </p:pic>
      <p:pic>
        <p:nvPicPr>
          <p:cNvPr id="52" name="picture 52"/>
          <p:cNvPicPr>
            <a:picLocks noChangeAspect="1"/>
          </p:cNvPicPr>
          <p:nvPr/>
        </p:nvPicPr>
        <p:blipFill>
          <a:blip r:embed="rId5"/>
          <a:stretch>
            <a:fillRect/>
          </a:stretch>
        </p:blipFill>
        <p:spPr>
          <a:xfrm rot="21600000">
            <a:off x="13823614" y="10068026"/>
            <a:ext cx="2028156" cy="1451673"/>
          </a:xfrm>
          <a:prstGeom prst="rect">
            <a:avLst/>
          </a:prstGeom>
        </p:spPr>
      </p:pic>
      <p:pic>
        <p:nvPicPr>
          <p:cNvPr id="54" name="picture 54"/>
          <p:cNvPicPr>
            <a:picLocks noChangeAspect="1"/>
          </p:cNvPicPr>
          <p:nvPr/>
        </p:nvPicPr>
        <p:blipFill>
          <a:blip r:embed="rId6"/>
          <a:stretch>
            <a:fillRect/>
          </a:stretch>
        </p:blipFill>
        <p:spPr>
          <a:xfrm rot="21600000">
            <a:off x="19942473" y="7356697"/>
            <a:ext cx="1700801" cy="1701584"/>
          </a:xfrm>
          <a:prstGeom prst="rect">
            <a:avLst/>
          </a:prstGeom>
        </p:spPr>
      </p:pic>
      <p:pic>
        <p:nvPicPr>
          <p:cNvPr id="56" name="picture 56"/>
          <p:cNvPicPr>
            <a:picLocks noChangeAspect="1"/>
          </p:cNvPicPr>
          <p:nvPr/>
        </p:nvPicPr>
        <p:blipFill>
          <a:blip r:embed="rId7"/>
          <a:stretch>
            <a:fillRect/>
          </a:stretch>
        </p:blipFill>
        <p:spPr>
          <a:xfrm rot="21600000">
            <a:off x="1974735" y="4577798"/>
            <a:ext cx="1703720" cy="1698370"/>
          </a:xfrm>
          <a:prstGeom prst="rect">
            <a:avLst/>
          </a:prstGeom>
        </p:spPr>
      </p:pic>
      <p:pic>
        <p:nvPicPr>
          <p:cNvPr id="58" name="picture 58"/>
          <p:cNvPicPr>
            <a:picLocks noChangeAspect="1"/>
          </p:cNvPicPr>
          <p:nvPr/>
        </p:nvPicPr>
        <p:blipFill>
          <a:blip r:embed="rId8"/>
          <a:stretch>
            <a:fillRect/>
          </a:stretch>
        </p:blipFill>
        <p:spPr>
          <a:xfrm rot="21600000">
            <a:off x="13988934" y="4578683"/>
            <a:ext cx="1697518" cy="1696601"/>
          </a:xfrm>
          <a:prstGeom prst="rect">
            <a:avLst/>
          </a:prstGeom>
        </p:spPr>
      </p:pic>
      <p:pic>
        <p:nvPicPr>
          <p:cNvPr id="60" name="picture 60"/>
          <p:cNvPicPr>
            <a:picLocks noChangeAspect="1"/>
          </p:cNvPicPr>
          <p:nvPr/>
        </p:nvPicPr>
        <p:blipFill>
          <a:blip r:embed="rId9"/>
          <a:stretch>
            <a:fillRect/>
          </a:stretch>
        </p:blipFill>
        <p:spPr>
          <a:xfrm rot="21600000">
            <a:off x="19952335" y="4573116"/>
            <a:ext cx="1676227" cy="1707736"/>
          </a:xfrm>
          <a:prstGeom prst="rect">
            <a:avLst/>
          </a:prstGeom>
        </p:spPr>
      </p:pic>
      <p:pic>
        <p:nvPicPr>
          <p:cNvPr id="62" name="picture 62"/>
          <p:cNvPicPr>
            <a:picLocks noChangeAspect="1"/>
          </p:cNvPicPr>
          <p:nvPr/>
        </p:nvPicPr>
        <p:blipFill>
          <a:blip r:embed="rId10"/>
          <a:stretch>
            <a:fillRect/>
          </a:stretch>
        </p:blipFill>
        <p:spPr>
          <a:xfrm rot="21600000">
            <a:off x="13959725" y="7381136"/>
            <a:ext cx="1743302" cy="1629608"/>
          </a:xfrm>
          <a:prstGeom prst="rect">
            <a:avLst/>
          </a:prstGeom>
        </p:spPr>
      </p:pic>
      <p:pic>
        <p:nvPicPr>
          <p:cNvPr id="64" name="picture 64"/>
          <p:cNvPicPr>
            <a:picLocks noChangeAspect="1"/>
          </p:cNvPicPr>
          <p:nvPr/>
        </p:nvPicPr>
        <p:blipFill>
          <a:blip r:embed="rId11"/>
          <a:stretch>
            <a:fillRect/>
          </a:stretch>
        </p:blipFill>
        <p:spPr>
          <a:xfrm rot="21600000">
            <a:off x="7717415" y="7367754"/>
            <a:ext cx="1686309" cy="1681638"/>
          </a:xfrm>
          <a:prstGeom prst="rect">
            <a:avLst/>
          </a:prstGeom>
        </p:spPr>
      </p:pic>
      <p:pic>
        <p:nvPicPr>
          <p:cNvPr id="66" name="picture 66"/>
          <p:cNvPicPr>
            <a:picLocks noChangeAspect="1"/>
          </p:cNvPicPr>
          <p:nvPr/>
        </p:nvPicPr>
        <p:blipFill>
          <a:blip r:embed="rId12"/>
          <a:stretch>
            <a:fillRect/>
          </a:stretch>
        </p:blipFill>
        <p:spPr>
          <a:xfrm rot="21600000">
            <a:off x="4872634" y="7368082"/>
            <a:ext cx="1684676" cy="1680990"/>
          </a:xfrm>
          <a:prstGeom prst="rect">
            <a:avLst/>
          </a:prstGeom>
        </p:spPr>
      </p:pic>
      <p:pic>
        <p:nvPicPr>
          <p:cNvPr id="68" name="picture 68"/>
          <p:cNvPicPr>
            <a:picLocks noChangeAspect="1"/>
          </p:cNvPicPr>
          <p:nvPr/>
        </p:nvPicPr>
        <p:blipFill>
          <a:blip r:embed="rId13"/>
          <a:stretch>
            <a:fillRect/>
          </a:stretch>
        </p:blipFill>
        <p:spPr>
          <a:xfrm rot="21600000">
            <a:off x="1985429" y="7367422"/>
            <a:ext cx="1682329" cy="1682316"/>
          </a:xfrm>
          <a:prstGeom prst="rect">
            <a:avLst/>
          </a:prstGeom>
        </p:spPr>
      </p:pic>
      <p:pic>
        <p:nvPicPr>
          <p:cNvPr id="70" name="picture 70"/>
          <p:cNvPicPr>
            <a:picLocks noChangeAspect="1"/>
          </p:cNvPicPr>
          <p:nvPr/>
        </p:nvPicPr>
        <p:blipFill>
          <a:blip r:embed="rId14"/>
          <a:stretch>
            <a:fillRect/>
          </a:stretch>
        </p:blipFill>
        <p:spPr>
          <a:xfrm rot="21600000">
            <a:off x="16892571" y="4589743"/>
            <a:ext cx="1688379" cy="1674480"/>
          </a:xfrm>
          <a:prstGeom prst="rect">
            <a:avLst/>
          </a:prstGeom>
        </p:spPr>
      </p:pic>
      <p:pic>
        <p:nvPicPr>
          <p:cNvPr id="72" name="picture 72"/>
          <p:cNvPicPr>
            <a:picLocks noChangeAspect="1"/>
          </p:cNvPicPr>
          <p:nvPr/>
        </p:nvPicPr>
        <p:blipFill>
          <a:blip r:embed="rId15"/>
          <a:stretch>
            <a:fillRect/>
          </a:stretch>
        </p:blipFill>
        <p:spPr>
          <a:xfrm rot="21600000">
            <a:off x="7730998" y="4586715"/>
            <a:ext cx="1680527" cy="1680531"/>
          </a:xfrm>
          <a:prstGeom prst="rect">
            <a:avLst/>
          </a:prstGeom>
        </p:spPr>
      </p:pic>
      <p:pic>
        <p:nvPicPr>
          <p:cNvPr id="74" name="picture 74"/>
          <p:cNvPicPr>
            <a:picLocks noChangeAspect="1"/>
          </p:cNvPicPr>
          <p:nvPr/>
        </p:nvPicPr>
        <p:blipFill>
          <a:blip r:embed="rId16"/>
          <a:stretch>
            <a:fillRect/>
          </a:stretch>
        </p:blipFill>
        <p:spPr>
          <a:xfrm rot="21600000">
            <a:off x="4887985" y="4584336"/>
            <a:ext cx="1675348" cy="1685295"/>
          </a:xfrm>
          <a:prstGeom prst="rect">
            <a:avLst/>
          </a:prstGeom>
        </p:spPr>
      </p:pic>
      <p:pic>
        <p:nvPicPr>
          <p:cNvPr id="76" name="picture 76"/>
          <p:cNvPicPr>
            <a:picLocks noChangeAspect="1"/>
          </p:cNvPicPr>
          <p:nvPr/>
        </p:nvPicPr>
        <p:blipFill>
          <a:blip r:embed="rId17"/>
          <a:stretch>
            <a:fillRect/>
          </a:stretch>
        </p:blipFill>
        <p:spPr>
          <a:xfrm rot="21600000">
            <a:off x="16804401" y="7527962"/>
            <a:ext cx="1852043" cy="1336014"/>
          </a:xfrm>
          <a:prstGeom prst="rect">
            <a:avLst/>
          </a:prstGeom>
        </p:spPr>
      </p:pic>
      <p:pic>
        <p:nvPicPr>
          <p:cNvPr id="78" name="picture 78"/>
          <p:cNvPicPr>
            <a:picLocks noChangeAspect="1"/>
          </p:cNvPicPr>
          <p:nvPr/>
        </p:nvPicPr>
        <p:blipFill>
          <a:blip r:embed="rId18"/>
          <a:stretch>
            <a:fillRect/>
          </a:stretch>
        </p:blipFill>
        <p:spPr>
          <a:xfrm rot="21600000">
            <a:off x="16904958" y="10322394"/>
            <a:ext cx="1663620" cy="942949"/>
          </a:xfrm>
          <a:prstGeom prst="rect">
            <a:avLst/>
          </a:prstGeom>
        </p:spPr>
      </p:pic>
      <p:pic>
        <p:nvPicPr>
          <p:cNvPr id="82" name="picture 82"/>
          <p:cNvPicPr>
            <a:picLocks noChangeAspect="1"/>
          </p:cNvPicPr>
          <p:nvPr/>
        </p:nvPicPr>
        <p:blipFill>
          <a:blip r:embed="rId19"/>
          <a:stretch>
            <a:fillRect/>
          </a:stretch>
        </p:blipFill>
        <p:spPr>
          <a:xfrm rot="21600000">
            <a:off x="10759996" y="7448150"/>
            <a:ext cx="785646" cy="1024928"/>
          </a:xfrm>
          <a:prstGeom prst="rect">
            <a:avLst/>
          </a:prstGeom>
        </p:spPr>
      </p:pic>
      <p:pic>
        <p:nvPicPr>
          <p:cNvPr id="84" name="picture 84"/>
          <p:cNvPicPr>
            <a:picLocks noChangeAspect="1"/>
          </p:cNvPicPr>
          <p:nvPr/>
        </p:nvPicPr>
        <p:blipFill>
          <a:blip r:embed="rId20"/>
          <a:stretch>
            <a:fillRect/>
          </a:stretch>
        </p:blipFill>
        <p:spPr>
          <a:xfrm rot="21600000">
            <a:off x="11602486" y="7445154"/>
            <a:ext cx="782318" cy="1026546"/>
          </a:xfrm>
          <a:prstGeom prst="rect">
            <a:avLst/>
          </a:prstGeom>
        </p:spPr>
      </p:pic>
      <p:sp>
        <p:nvSpPr>
          <p:cNvPr id="88" name="textbox 88"/>
          <p:cNvSpPr/>
          <p:nvPr/>
        </p:nvSpPr>
        <p:spPr>
          <a:xfrm>
            <a:off x="771796" y="2370551"/>
            <a:ext cx="1863725" cy="506730"/>
          </a:xfrm>
          <a:prstGeom prst="rect">
            <a:avLst/>
          </a:prstGeom>
        </p:spPr>
        <p:txBody>
          <a:bodyPr vert="horz" wrap="square" lIns="0" tIns="0" rIns="0" bIns="0"/>
          <a:lstStyle/>
          <a:p>
            <a:pPr algn="l" rtl="0" eaLnBrk="0">
              <a:lnSpc>
                <a:spcPct val="70000"/>
              </a:lnSpc>
            </a:pPr>
            <a:endParaRPr lang="en-US" altLang="en-US" sz="100" dirty="0"/>
          </a:p>
          <a:p>
            <a:pPr marL="12700" algn="l" rtl="0" eaLnBrk="0">
              <a:lnSpc>
                <a:spcPct val="88000"/>
              </a:lnSpc>
            </a:pPr>
            <a:r>
              <a:rPr sz="3600" kern="0" spc="10" dirty="0">
                <a:solidFill>
                  <a:srgbClr val="FFFFFF">
                    <a:alpha val="100000"/>
                  </a:srgbClr>
                </a:solidFill>
                <a:latin typeface="微软雅黑" panose="020B0503020204020204" charset="-122"/>
                <a:ea typeface="微软雅黑" panose="020B0503020204020204" charset="-122"/>
                <a:cs typeface="微软雅黑" panose="020B0503020204020204" charset="-122"/>
              </a:rPr>
              <a:t>合作伙伴</a:t>
            </a:r>
            <a:endParaRPr lang="en-US" altLang="en-US" sz="3600" dirty="0"/>
          </a:p>
        </p:txBody>
      </p:sp>
      <p:sp>
        <p:nvSpPr>
          <p:cNvPr id="90" name="textbox 90"/>
          <p:cNvSpPr/>
          <p:nvPr/>
        </p:nvSpPr>
        <p:spPr>
          <a:xfrm>
            <a:off x="10834943" y="8730343"/>
            <a:ext cx="1474469" cy="255270"/>
          </a:xfrm>
          <a:prstGeom prst="rect">
            <a:avLst/>
          </a:prstGeom>
        </p:spPr>
        <p:txBody>
          <a:bodyPr vert="horz" wrap="square" lIns="0" tIns="0" rIns="0" bIns="0"/>
          <a:lstStyle/>
          <a:p>
            <a:pPr algn="l" rtl="0" eaLnBrk="0">
              <a:lnSpc>
                <a:spcPct val="83000"/>
              </a:lnSpc>
            </a:pPr>
            <a:endParaRPr lang="en-US" altLang="en-US" sz="100" dirty="0"/>
          </a:p>
          <a:p>
            <a:pPr marL="12700" algn="l" rtl="0" eaLnBrk="0">
              <a:lnSpc>
                <a:spcPts val="1805"/>
              </a:lnSpc>
            </a:pPr>
            <a:r>
              <a:rPr sz="2400" kern="0" spc="290" dirty="0">
                <a:solidFill>
                  <a:srgbClr val="000000">
                    <a:alpha val="100000"/>
                  </a:srgbClr>
                </a:solidFill>
                <a:latin typeface="Arial" panose="020B0604020202020204"/>
                <a:ea typeface="Arial" panose="020B0604020202020204"/>
                <a:cs typeface="Arial" panose="020B0604020202020204"/>
              </a:rPr>
              <a:t>HUAWEI</a:t>
            </a:r>
            <a:endParaRPr lang="en-US" altLang="en-US" sz="2400" dirty="0"/>
          </a:p>
        </p:txBody>
      </p:sp>
      <p:pic>
        <p:nvPicPr>
          <p:cNvPr id="96" name="picture 96"/>
          <p:cNvPicPr>
            <a:picLocks noChangeAspect="1"/>
          </p:cNvPicPr>
          <p:nvPr/>
        </p:nvPicPr>
        <p:blipFill>
          <a:blip r:embed="rId21"/>
          <a:stretch>
            <a:fillRect/>
          </a:stretch>
        </p:blipFill>
        <p:spPr>
          <a:xfrm rot="21600000">
            <a:off x="20987299" y="8460612"/>
            <a:ext cx="361035" cy="328771"/>
          </a:xfrm>
          <a:prstGeom prst="rect">
            <a:avLst/>
          </a:prstGeom>
        </p:spPr>
      </p:pic>
      <p:pic>
        <p:nvPicPr>
          <p:cNvPr id="98" name="picture 98"/>
          <p:cNvPicPr>
            <a:picLocks noChangeAspect="1"/>
          </p:cNvPicPr>
          <p:nvPr/>
        </p:nvPicPr>
        <p:blipFill>
          <a:blip r:embed="rId22"/>
          <a:stretch>
            <a:fillRect/>
          </a:stretch>
        </p:blipFill>
        <p:spPr>
          <a:xfrm rot="21600000">
            <a:off x="798106" y="2949956"/>
            <a:ext cx="2306876" cy="45973"/>
          </a:xfrm>
          <a:prstGeom prst="rect">
            <a:avLst/>
          </a:prstGeom>
        </p:spPr>
      </p:pic>
      <p:pic>
        <p:nvPicPr>
          <p:cNvPr id="100" name="picture 100"/>
          <p:cNvPicPr>
            <a:picLocks noChangeAspect="1"/>
          </p:cNvPicPr>
          <p:nvPr/>
        </p:nvPicPr>
        <p:blipFill>
          <a:blip r:embed="rId23"/>
          <a:stretch>
            <a:fillRect/>
          </a:stretch>
        </p:blipFill>
        <p:spPr>
          <a:xfrm rot="21600000">
            <a:off x="11731627" y="8509099"/>
            <a:ext cx="496239" cy="176531"/>
          </a:xfrm>
          <a:prstGeom prst="rect">
            <a:avLst/>
          </a:prstGeom>
        </p:spPr>
      </p:pic>
      <p:pic>
        <p:nvPicPr>
          <p:cNvPr id="102" name="picture 102"/>
          <p:cNvPicPr>
            <a:picLocks noChangeAspect="1"/>
          </p:cNvPicPr>
          <p:nvPr/>
        </p:nvPicPr>
        <p:blipFill>
          <a:blip r:embed="rId24"/>
          <a:stretch>
            <a:fillRect/>
          </a:stretch>
        </p:blipFill>
        <p:spPr>
          <a:xfrm rot="21600000">
            <a:off x="10910948" y="8509186"/>
            <a:ext cx="497547" cy="175177"/>
          </a:xfrm>
          <a:prstGeom prst="rect">
            <a:avLst/>
          </a:prstGeom>
        </p:spPr>
      </p:pic>
      <p:pic>
        <p:nvPicPr>
          <p:cNvPr id="7" name="图片 6" descr="京东方"/>
          <p:cNvPicPr>
            <a:picLocks noChangeAspect="1"/>
          </p:cNvPicPr>
          <p:nvPr>
            <p:custDataLst>
              <p:tags r:id="rId25"/>
            </p:custDataLst>
          </p:nvPr>
        </p:nvPicPr>
        <p:blipFill>
          <a:blip r:embed="rId26"/>
          <a:stretch>
            <a:fillRect/>
          </a:stretch>
        </p:blipFill>
        <p:spPr>
          <a:xfrm>
            <a:off x="19622135" y="10342880"/>
            <a:ext cx="2642870" cy="1321435"/>
          </a:xfrm>
          <a:prstGeom prst="rect">
            <a:avLst/>
          </a:prstGeom>
        </p:spPr>
      </p:pic>
      <p:pic>
        <p:nvPicPr>
          <p:cNvPr id="2" name="图片 1" descr="ac799c58274419e0d467bb9a680794b"/>
          <p:cNvPicPr>
            <a:picLocks noChangeAspect="1"/>
          </p:cNvPicPr>
          <p:nvPr>
            <p:custDataLst>
              <p:tags r:id="rId27"/>
            </p:custDataLst>
          </p:nvPr>
        </p:nvPicPr>
        <p:blipFill>
          <a:blip r:embed="rId28"/>
          <a:stretch>
            <a:fillRect/>
          </a:stretch>
        </p:blipFill>
        <p:spPr>
          <a:xfrm>
            <a:off x="4618355" y="10550525"/>
            <a:ext cx="2493645" cy="998220"/>
          </a:xfrm>
          <a:prstGeom prst="rect">
            <a:avLst/>
          </a:prstGeom>
        </p:spPr>
      </p:pic>
      <p:pic>
        <p:nvPicPr>
          <p:cNvPr id="3" name="图片 2" descr="94da20e7c312b16a7493c1a0c718022"/>
          <p:cNvPicPr>
            <a:picLocks noChangeAspect="1"/>
          </p:cNvPicPr>
          <p:nvPr>
            <p:custDataLst>
              <p:tags r:id="rId29"/>
            </p:custDataLst>
          </p:nvPr>
        </p:nvPicPr>
        <p:blipFill>
          <a:blip r:embed="rId30"/>
          <a:stretch>
            <a:fillRect/>
          </a:stretch>
        </p:blipFill>
        <p:spPr>
          <a:xfrm>
            <a:off x="7651750" y="10615930"/>
            <a:ext cx="2219960" cy="84455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104"/>
          <p:cNvPicPr>
            <a:picLocks noChangeAspect="1"/>
          </p:cNvPicPr>
          <p:nvPr/>
        </p:nvPicPr>
        <p:blipFill>
          <a:blip r:embed="rId1"/>
          <a:stretch>
            <a:fillRect/>
          </a:stretch>
        </p:blipFill>
        <p:spPr>
          <a:xfrm rot="21600000">
            <a:off x="19524524" y="5717831"/>
            <a:ext cx="4041468" cy="4224353"/>
          </a:xfrm>
          <a:prstGeom prst="rect">
            <a:avLst/>
          </a:prstGeom>
        </p:spPr>
      </p:pic>
      <p:pic>
        <p:nvPicPr>
          <p:cNvPr id="106" name="picture 106"/>
          <p:cNvPicPr>
            <a:picLocks noChangeAspect="1"/>
          </p:cNvPicPr>
          <p:nvPr/>
        </p:nvPicPr>
        <p:blipFill>
          <a:blip r:embed="rId2"/>
          <a:stretch>
            <a:fillRect/>
          </a:stretch>
        </p:blipFill>
        <p:spPr>
          <a:xfrm rot="21600000">
            <a:off x="0" y="7819313"/>
            <a:ext cx="25146000" cy="5896686"/>
          </a:xfrm>
          <a:prstGeom prst="rect">
            <a:avLst/>
          </a:prstGeom>
        </p:spPr>
      </p:pic>
      <p:pic>
        <p:nvPicPr>
          <p:cNvPr id="112" name="picture 112"/>
          <p:cNvPicPr>
            <a:picLocks noChangeAspect="1"/>
          </p:cNvPicPr>
          <p:nvPr/>
        </p:nvPicPr>
        <p:blipFill>
          <a:blip r:embed="rId3"/>
          <a:stretch>
            <a:fillRect/>
          </a:stretch>
        </p:blipFill>
        <p:spPr>
          <a:xfrm rot="21600000">
            <a:off x="19292813" y="8022629"/>
            <a:ext cx="4490893" cy="5693369"/>
          </a:xfrm>
          <a:prstGeom prst="rect">
            <a:avLst/>
          </a:prstGeom>
        </p:spPr>
      </p:pic>
      <p:pic>
        <p:nvPicPr>
          <p:cNvPr id="114" name="picture 114"/>
          <p:cNvPicPr>
            <a:picLocks noChangeAspect="1"/>
          </p:cNvPicPr>
          <p:nvPr/>
        </p:nvPicPr>
        <p:blipFill>
          <a:blip r:embed="rId4"/>
          <a:stretch>
            <a:fillRect/>
          </a:stretch>
        </p:blipFill>
        <p:spPr>
          <a:xfrm rot="21600000">
            <a:off x="0" y="2163584"/>
            <a:ext cx="20523200" cy="997140"/>
          </a:xfrm>
          <a:prstGeom prst="rect">
            <a:avLst/>
          </a:prstGeom>
        </p:spPr>
      </p:pic>
      <p:pic>
        <p:nvPicPr>
          <p:cNvPr id="116" name="picture 116"/>
          <p:cNvPicPr>
            <a:picLocks noChangeAspect="1"/>
          </p:cNvPicPr>
          <p:nvPr/>
        </p:nvPicPr>
        <p:blipFill>
          <a:blip r:embed="rId5"/>
          <a:stretch>
            <a:fillRect/>
          </a:stretch>
        </p:blipFill>
        <p:spPr>
          <a:xfrm rot="21600000">
            <a:off x="12305779" y="9923614"/>
            <a:ext cx="4041483" cy="3792385"/>
          </a:xfrm>
          <a:prstGeom prst="rect">
            <a:avLst/>
          </a:prstGeom>
        </p:spPr>
      </p:pic>
      <p:pic>
        <p:nvPicPr>
          <p:cNvPr id="118" name="picture 118"/>
          <p:cNvPicPr>
            <a:picLocks noChangeAspect="1"/>
          </p:cNvPicPr>
          <p:nvPr/>
        </p:nvPicPr>
        <p:blipFill>
          <a:blip r:embed="rId6"/>
          <a:stretch>
            <a:fillRect/>
          </a:stretch>
        </p:blipFill>
        <p:spPr>
          <a:xfrm rot="21600000">
            <a:off x="12078717" y="3736302"/>
            <a:ext cx="4490892" cy="3967670"/>
          </a:xfrm>
          <a:prstGeom prst="rect">
            <a:avLst/>
          </a:prstGeom>
        </p:spPr>
      </p:pic>
      <p:pic>
        <p:nvPicPr>
          <p:cNvPr id="120" name="picture 120"/>
          <p:cNvPicPr>
            <a:picLocks noChangeAspect="1"/>
          </p:cNvPicPr>
          <p:nvPr/>
        </p:nvPicPr>
        <p:blipFill>
          <a:blip r:embed="rId7"/>
          <a:stretch>
            <a:fillRect/>
          </a:stretch>
        </p:blipFill>
        <p:spPr>
          <a:xfrm rot="21600000">
            <a:off x="15934498" y="7816662"/>
            <a:ext cx="4266170" cy="1983750"/>
          </a:xfrm>
          <a:prstGeom prst="rect">
            <a:avLst/>
          </a:prstGeom>
        </p:spPr>
      </p:pic>
      <p:pic>
        <p:nvPicPr>
          <p:cNvPr id="122" name="picture 122"/>
          <p:cNvPicPr>
            <a:picLocks noChangeAspect="1"/>
          </p:cNvPicPr>
          <p:nvPr/>
        </p:nvPicPr>
        <p:blipFill>
          <a:blip r:embed="rId8"/>
          <a:stretch>
            <a:fillRect/>
          </a:stretch>
        </p:blipFill>
        <p:spPr>
          <a:xfrm rot="21600000">
            <a:off x="19295631" y="3739039"/>
            <a:ext cx="4490879" cy="3962194"/>
          </a:xfrm>
          <a:prstGeom prst="rect">
            <a:avLst/>
          </a:prstGeom>
        </p:spPr>
      </p:pic>
      <p:pic>
        <p:nvPicPr>
          <p:cNvPr id="124" name="picture 124"/>
          <p:cNvPicPr>
            <a:picLocks noChangeAspect="1"/>
          </p:cNvPicPr>
          <p:nvPr/>
        </p:nvPicPr>
        <p:blipFill>
          <a:blip r:embed="rId9"/>
          <a:stretch>
            <a:fillRect/>
          </a:stretch>
        </p:blipFill>
        <p:spPr>
          <a:xfrm rot="21600000">
            <a:off x="15709775" y="5838230"/>
            <a:ext cx="4490893" cy="3764925"/>
          </a:xfrm>
          <a:prstGeom prst="rect">
            <a:avLst/>
          </a:prstGeom>
        </p:spPr>
      </p:pic>
      <p:pic>
        <p:nvPicPr>
          <p:cNvPr id="126" name="picture 126"/>
          <p:cNvPicPr>
            <a:picLocks noChangeAspect="1"/>
          </p:cNvPicPr>
          <p:nvPr/>
        </p:nvPicPr>
        <p:blipFill>
          <a:blip r:embed="rId10"/>
          <a:stretch>
            <a:fillRect/>
          </a:stretch>
        </p:blipFill>
        <p:spPr>
          <a:xfrm rot="21600000">
            <a:off x="12086441" y="7816662"/>
            <a:ext cx="4753110" cy="4100501"/>
          </a:xfrm>
          <a:prstGeom prst="rect">
            <a:avLst/>
          </a:prstGeom>
        </p:spPr>
      </p:pic>
      <p:pic>
        <p:nvPicPr>
          <p:cNvPr id="128" name="picture 128"/>
          <p:cNvPicPr>
            <a:picLocks noChangeAspect="1"/>
          </p:cNvPicPr>
          <p:nvPr/>
        </p:nvPicPr>
        <p:blipFill>
          <a:blip r:embed="rId11"/>
          <a:stretch>
            <a:fillRect/>
          </a:stretch>
        </p:blipFill>
        <p:spPr>
          <a:xfrm rot="21600000">
            <a:off x="5114061" y="5713121"/>
            <a:ext cx="4041470" cy="4230204"/>
          </a:xfrm>
          <a:prstGeom prst="rect">
            <a:avLst/>
          </a:prstGeom>
        </p:spPr>
      </p:pic>
      <p:pic>
        <p:nvPicPr>
          <p:cNvPr id="130" name="picture 130"/>
          <p:cNvPicPr>
            <a:picLocks noChangeAspect="1"/>
          </p:cNvPicPr>
          <p:nvPr/>
        </p:nvPicPr>
        <p:blipFill>
          <a:blip r:embed="rId12"/>
          <a:stretch>
            <a:fillRect/>
          </a:stretch>
        </p:blipFill>
        <p:spPr>
          <a:xfrm rot="21600000">
            <a:off x="4899323" y="3736302"/>
            <a:ext cx="4490892" cy="3967670"/>
          </a:xfrm>
          <a:prstGeom prst="rect">
            <a:avLst/>
          </a:prstGeom>
        </p:spPr>
      </p:pic>
      <p:pic>
        <p:nvPicPr>
          <p:cNvPr id="132" name="picture 132"/>
          <p:cNvPicPr>
            <a:picLocks noChangeAspect="1"/>
          </p:cNvPicPr>
          <p:nvPr/>
        </p:nvPicPr>
        <p:blipFill>
          <a:blip r:embed="rId13"/>
          <a:stretch>
            <a:fillRect/>
          </a:stretch>
        </p:blipFill>
        <p:spPr>
          <a:xfrm rot="21600000">
            <a:off x="1574215" y="7820850"/>
            <a:ext cx="4041469" cy="4234365"/>
          </a:xfrm>
          <a:prstGeom prst="rect">
            <a:avLst/>
          </a:prstGeom>
        </p:spPr>
      </p:pic>
      <p:pic>
        <p:nvPicPr>
          <p:cNvPr id="134" name="picture 134"/>
          <p:cNvPicPr>
            <a:picLocks noChangeAspect="1"/>
          </p:cNvPicPr>
          <p:nvPr/>
        </p:nvPicPr>
        <p:blipFill>
          <a:blip r:embed="rId14"/>
          <a:stretch>
            <a:fillRect/>
          </a:stretch>
        </p:blipFill>
        <p:spPr>
          <a:xfrm rot="21600000">
            <a:off x="5115255" y="9929050"/>
            <a:ext cx="4041482" cy="3786949"/>
          </a:xfrm>
          <a:prstGeom prst="rect">
            <a:avLst/>
          </a:prstGeom>
        </p:spPr>
      </p:pic>
      <p:pic>
        <p:nvPicPr>
          <p:cNvPr id="136" name="picture 136"/>
          <p:cNvPicPr>
            <a:picLocks noChangeAspect="1"/>
          </p:cNvPicPr>
          <p:nvPr/>
        </p:nvPicPr>
        <p:blipFill>
          <a:blip r:embed="rId15"/>
          <a:stretch>
            <a:fillRect/>
          </a:stretch>
        </p:blipFill>
        <p:spPr>
          <a:xfrm rot="21600000">
            <a:off x="1359483" y="5844044"/>
            <a:ext cx="4490880" cy="3967657"/>
          </a:xfrm>
          <a:prstGeom prst="rect">
            <a:avLst/>
          </a:prstGeom>
        </p:spPr>
      </p:pic>
      <p:pic>
        <p:nvPicPr>
          <p:cNvPr id="138" name="picture 138"/>
          <p:cNvPicPr>
            <a:picLocks noChangeAspect="1"/>
          </p:cNvPicPr>
          <p:nvPr/>
        </p:nvPicPr>
        <p:blipFill>
          <a:blip r:embed="rId16"/>
          <a:stretch>
            <a:fillRect/>
          </a:stretch>
        </p:blipFill>
        <p:spPr>
          <a:xfrm rot="21600000">
            <a:off x="4900526" y="7952243"/>
            <a:ext cx="4490880" cy="3967657"/>
          </a:xfrm>
          <a:prstGeom prst="rect">
            <a:avLst/>
          </a:prstGeom>
        </p:spPr>
      </p:pic>
      <p:pic>
        <p:nvPicPr>
          <p:cNvPr id="140" name="picture 140"/>
          <p:cNvPicPr>
            <a:picLocks noChangeAspect="1"/>
          </p:cNvPicPr>
          <p:nvPr/>
        </p:nvPicPr>
        <p:blipFill>
          <a:blip r:embed="rId17"/>
          <a:stretch>
            <a:fillRect/>
          </a:stretch>
        </p:blipFill>
        <p:spPr>
          <a:xfrm rot="21600000">
            <a:off x="20292441" y="7091746"/>
            <a:ext cx="2491358" cy="419100"/>
          </a:xfrm>
          <a:prstGeom prst="rect">
            <a:avLst/>
          </a:prstGeom>
        </p:spPr>
      </p:pic>
      <p:pic>
        <p:nvPicPr>
          <p:cNvPr id="142" name="picture 142"/>
          <p:cNvPicPr>
            <a:picLocks noChangeAspect="1"/>
          </p:cNvPicPr>
          <p:nvPr/>
        </p:nvPicPr>
        <p:blipFill>
          <a:blip r:embed="rId18"/>
          <a:stretch>
            <a:fillRect/>
          </a:stretch>
        </p:blipFill>
        <p:spPr>
          <a:xfrm rot="21600000">
            <a:off x="4003068" y="13038267"/>
            <a:ext cx="3340526" cy="261435"/>
          </a:xfrm>
          <a:prstGeom prst="rect">
            <a:avLst/>
          </a:prstGeom>
        </p:spPr>
      </p:pic>
      <p:sp>
        <p:nvSpPr>
          <p:cNvPr id="144" name="textbox 144"/>
          <p:cNvSpPr/>
          <p:nvPr/>
        </p:nvSpPr>
        <p:spPr>
          <a:xfrm>
            <a:off x="786350" y="2363978"/>
            <a:ext cx="1849120" cy="512444"/>
          </a:xfrm>
          <a:prstGeom prst="rect">
            <a:avLst/>
          </a:prstGeom>
        </p:spPr>
        <p:txBody>
          <a:bodyPr vert="horz" wrap="square" lIns="0" tIns="0" rIns="0" bIns="0"/>
          <a:lstStyle/>
          <a:p>
            <a:pPr algn="l" rtl="0" eaLnBrk="0">
              <a:lnSpc>
                <a:spcPct val="75000"/>
              </a:lnSpc>
            </a:pPr>
            <a:endParaRPr lang="en-US" altLang="en-US" sz="100" dirty="0"/>
          </a:p>
          <a:p>
            <a:pPr marL="12700" algn="l" rtl="0" eaLnBrk="0">
              <a:lnSpc>
                <a:spcPct val="89000"/>
              </a:lnSpc>
            </a:pPr>
            <a:r>
              <a:rPr sz="3600" kern="0" spc="-20" dirty="0">
                <a:solidFill>
                  <a:srgbClr val="FFFFFF">
                    <a:alpha val="100000"/>
                  </a:srgbClr>
                </a:solidFill>
                <a:latin typeface="微软雅黑" panose="020B0503020204020204" charset="-122"/>
                <a:ea typeface="微软雅黑" panose="020B0503020204020204" charset="-122"/>
                <a:cs typeface="微软雅黑" panose="020B0503020204020204" charset="-122"/>
              </a:rPr>
              <a:t>应用领域</a:t>
            </a:r>
            <a:endParaRPr lang="en-US" altLang="en-US" sz="3600" dirty="0"/>
          </a:p>
        </p:txBody>
      </p:sp>
      <p:pic>
        <p:nvPicPr>
          <p:cNvPr id="148" name="picture 148"/>
          <p:cNvPicPr>
            <a:picLocks noChangeAspect="1"/>
          </p:cNvPicPr>
          <p:nvPr/>
        </p:nvPicPr>
        <p:blipFill>
          <a:blip r:embed="rId19"/>
          <a:stretch>
            <a:fillRect/>
          </a:stretch>
        </p:blipFill>
        <p:spPr>
          <a:xfrm rot="21600000">
            <a:off x="916019" y="13036560"/>
            <a:ext cx="1195119" cy="269709"/>
          </a:xfrm>
          <a:prstGeom prst="rect">
            <a:avLst/>
          </a:prstGeom>
        </p:spPr>
      </p:pic>
      <p:pic>
        <p:nvPicPr>
          <p:cNvPr id="154" name="picture 154"/>
          <p:cNvPicPr>
            <a:picLocks noChangeAspect="1"/>
          </p:cNvPicPr>
          <p:nvPr/>
        </p:nvPicPr>
        <p:blipFill>
          <a:blip r:embed="rId20"/>
          <a:stretch>
            <a:fillRect/>
          </a:stretch>
        </p:blipFill>
        <p:spPr>
          <a:xfrm rot="21600000">
            <a:off x="2325446" y="13037692"/>
            <a:ext cx="1093010" cy="258902"/>
          </a:xfrm>
          <a:prstGeom prst="rect">
            <a:avLst/>
          </a:prstGeom>
        </p:spPr>
      </p:pic>
      <p:pic>
        <p:nvPicPr>
          <p:cNvPr id="156" name="picture 156"/>
          <p:cNvPicPr>
            <a:picLocks noChangeAspect="1"/>
          </p:cNvPicPr>
          <p:nvPr/>
        </p:nvPicPr>
        <p:blipFill>
          <a:blip r:embed="rId21"/>
          <a:stretch>
            <a:fillRect/>
          </a:stretch>
        </p:blipFill>
        <p:spPr>
          <a:xfrm rot="21600000">
            <a:off x="798106" y="2949956"/>
            <a:ext cx="2306876" cy="45973"/>
          </a:xfrm>
          <a:prstGeom prst="rect">
            <a:avLst/>
          </a:prstGeom>
        </p:spPr>
      </p:pic>
      <p:sp>
        <p:nvSpPr>
          <p:cNvPr id="158" name="textbox 158"/>
          <p:cNvSpPr/>
          <p:nvPr/>
        </p:nvSpPr>
        <p:spPr>
          <a:xfrm>
            <a:off x="23912645" y="13035898"/>
            <a:ext cx="330200" cy="295275"/>
          </a:xfrm>
          <a:prstGeom prst="rect">
            <a:avLst/>
          </a:prstGeom>
        </p:spPr>
        <p:txBody>
          <a:bodyPr vert="horz" wrap="square" lIns="0" tIns="0" rIns="0" bIns="0"/>
          <a:lstStyle/>
          <a:p>
            <a:pPr algn="l" rtl="0" eaLnBrk="0">
              <a:lnSpc>
                <a:spcPct val="94000"/>
              </a:lnSpc>
            </a:pPr>
            <a:endParaRPr lang="en-US" altLang="en-US" sz="100" dirty="0"/>
          </a:p>
          <a:p>
            <a:pPr algn="r" rtl="0" eaLnBrk="0">
              <a:lnSpc>
                <a:spcPct val="80000"/>
              </a:lnSpc>
            </a:pPr>
            <a:r>
              <a:rPr sz="2200" kern="0" spc="-60" dirty="0">
                <a:solidFill>
                  <a:srgbClr val="FFFFFF">
                    <a:alpha val="100000"/>
                  </a:srgbClr>
                </a:solidFill>
                <a:latin typeface="微软雅黑" panose="020B0503020204020204" charset="-122"/>
                <a:ea typeface="微软雅黑" panose="020B0503020204020204" charset="-122"/>
                <a:cs typeface="微软雅黑" panose="020B0503020204020204" charset="-122"/>
              </a:rPr>
              <a:t>03</a:t>
            </a:r>
            <a:endParaRPr lang="en-US" altLang="en-US" sz="2200" dirty="0"/>
          </a:p>
        </p:txBody>
      </p:sp>
      <p:sp>
        <p:nvSpPr>
          <p:cNvPr id="160" name="rect"/>
          <p:cNvSpPr/>
          <p:nvPr/>
        </p:nvSpPr>
        <p:spPr>
          <a:xfrm>
            <a:off x="13211519" y="11909105"/>
            <a:ext cx="2240750" cy="10795"/>
          </a:xfrm>
          <a:prstGeom prst="rect">
            <a:avLst/>
          </a:prstGeom>
          <a:solidFill>
            <a:srgbClr val="125268">
              <a:alpha val="100000"/>
            </a:srgbClr>
          </a:solidFill>
          <a:ln cap="flat">
            <a:noFill/>
            <a:prstDash val="solid"/>
            <a:miter lim="0"/>
          </a:ln>
        </p:spPr>
        <p:txBody>
          <a:bodyPr rtlCol="0"/>
          <a:lstStyle/>
          <a:p>
            <a:pPr algn="ctr"/>
            <a:endParaRPr lang="zh-CN" altLang="en-US"/>
          </a:p>
        </p:txBody>
      </p:sp>
      <p:sp>
        <p:nvSpPr>
          <p:cNvPr id="162" name="rect"/>
          <p:cNvSpPr/>
          <p:nvPr/>
        </p:nvSpPr>
        <p:spPr>
          <a:xfrm>
            <a:off x="20417891" y="11976754"/>
            <a:ext cx="2240750" cy="10795"/>
          </a:xfrm>
          <a:prstGeom prst="rect">
            <a:avLst/>
          </a:prstGeom>
          <a:solidFill>
            <a:srgbClr val="125268">
              <a:alpha val="100000"/>
            </a:srgbClr>
          </a:solidFill>
          <a:ln cap="flat">
            <a:noFill/>
            <a:prstDash val="solid"/>
            <a:miter lim="0"/>
          </a:ln>
        </p:spPr>
        <p:txBody>
          <a:bodyPr rtlCol="0"/>
          <a:lstStyle/>
          <a:p>
            <a:pPr algn="ctr"/>
            <a:endParaRPr lang="zh-CN" altLang="en-US"/>
          </a:p>
        </p:txBody>
      </p:sp>
      <p:sp>
        <p:nvSpPr>
          <p:cNvPr id="164" name="rect"/>
          <p:cNvSpPr/>
          <p:nvPr/>
        </p:nvSpPr>
        <p:spPr>
          <a:xfrm>
            <a:off x="20420696" y="3736302"/>
            <a:ext cx="2240750" cy="10794"/>
          </a:xfrm>
          <a:prstGeom prst="rect">
            <a:avLst/>
          </a:prstGeom>
          <a:solidFill>
            <a:srgbClr val="125268">
              <a:alpha val="100000"/>
            </a:srgbClr>
          </a:solidFill>
          <a:ln cap="flat">
            <a:noFill/>
            <a:prstDash val="solid"/>
            <a:miter lim="0"/>
          </a:ln>
        </p:spPr>
        <p:txBody>
          <a:bodyPr rtlCol="0"/>
          <a:lstStyle/>
          <a:p>
            <a:pPr algn="ctr"/>
            <a:endParaRPr lang="zh-CN" altLang="en-US"/>
          </a:p>
        </p:txBody>
      </p:sp>
      <p:sp>
        <p:nvSpPr>
          <p:cNvPr id="166" name="rect"/>
          <p:cNvSpPr/>
          <p:nvPr/>
        </p:nvSpPr>
        <p:spPr>
          <a:xfrm>
            <a:off x="16834854" y="5835493"/>
            <a:ext cx="2240750" cy="10794"/>
          </a:xfrm>
          <a:prstGeom prst="rect">
            <a:avLst/>
          </a:prstGeom>
          <a:solidFill>
            <a:srgbClr val="125268">
              <a:alpha val="100000"/>
            </a:srgbClr>
          </a:solidFill>
          <a:ln cap="flat">
            <a:noFill/>
            <a:prstDash val="solid"/>
            <a:miter lim="0"/>
          </a:ln>
        </p:spPr>
        <p:txBody>
          <a:bodyPr rtlCol="0"/>
          <a:lstStyle/>
          <a:p>
            <a:pPr algn="ctr"/>
            <a:endParaRPr lang="zh-CN" altLang="en-US"/>
          </a:p>
        </p:txBody>
      </p:sp>
      <p:sp>
        <p:nvSpPr>
          <p:cNvPr id="168" name="rect"/>
          <p:cNvSpPr/>
          <p:nvPr/>
        </p:nvSpPr>
        <p:spPr>
          <a:xfrm>
            <a:off x="16834854" y="9792355"/>
            <a:ext cx="2240750" cy="10794"/>
          </a:xfrm>
          <a:prstGeom prst="rect">
            <a:avLst/>
          </a:prstGeom>
          <a:solidFill>
            <a:srgbClr val="125268">
              <a:alpha val="100000"/>
            </a:srgbClr>
          </a:solidFill>
          <a:ln cap="flat">
            <a:noFill/>
            <a:prstDash val="solid"/>
            <a:miter lim="0"/>
          </a:ln>
        </p:spPr>
        <p:txBody>
          <a:bodyPr rtlCol="0"/>
          <a:lstStyle/>
          <a:p>
            <a:pPr algn="ctr"/>
            <a:endParaRPr lang="zh-CN" altLang="en-US"/>
          </a:p>
        </p:txBody>
      </p:sp>
      <p:sp>
        <p:nvSpPr>
          <p:cNvPr id="172" name="rect"/>
          <p:cNvSpPr/>
          <p:nvPr/>
        </p:nvSpPr>
        <p:spPr>
          <a:xfrm>
            <a:off x="13211519" y="7952243"/>
            <a:ext cx="2240750" cy="10794"/>
          </a:xfrm>
          <a:prstGeom prst="rect">
            <a:avLst/>
          </a:prstGeom>
          <a:solidFill>
            <a:srgbClr val="125268">
              <a:alpha val="100000"/>
            </a:srgbClr>
          </a:solidFill>
          <a:ln cap="flat">
            <a:noFill/>
            <a:prstDash val="solid"/>
            <a:miter lim="0"/>
          </a:ln>
        </p:spPr>
        <p:txBody>
          <a:bodyPr rtlCol="0"/>
          <a:lstStyle/>
          <a:p>
            <a:pPr algn="ctr"/>
            <a:endParaRPr lang="zh-CN" altLang="en-US"/>
          </a:p>
        </p:txBody>
      </p:sp>
      <p:pic>
        <p:nvPicPr>
          <p:cNvPr id="174" name="picture 174"/>
          <p:cNvPicPr>
            <a:picLocks noChangeAspect="1"/>
          </p:cNvPicPr>
          <p:nvPr/>
        </p:nvPicPr>
        <p:blipFill>
          <a:blip r:embed="rId22"/>
          <a:stretch>
            <a:fillRect/>
          </a:stretch>
        </p:blipFill>
        <p:spPr>
          <a:xfrm rot="21600000">
            <a:off x="3447376" y="13148487"/>
            <a:ext cx="531609" cy="17081"/>
          </a:xfrm>
          <a:prstGeom prst="rect">
            <a:avLst/>
          </a:prstGeom>
        </p:spPr>
      </p:pic>
      <p:pic>
        <p:nvPicPr>
          <p:cNvPr id="5" name="图片 4" descr="11-1"/>
          <p:cNvPicPr>
            <a:picLocks noChangeAspect="1"/>
          </p:cNvPicPr>
          <p:nvPr>
            <p:custDataLst>
              <p:tags r:id="rId23"/>
            </p:custDataLst>
          </p:nvPr>
        </p:nvPicPr>
        <p:blipFill>
          <a:blip r:embed="rId24"/>
          <a:stretch>
            <a:fillRect/>
          </a:stretch>
        </p:blipFill>
        <p:spPr>
          <a:xfrm>
            <a:off x="8489950" y="5831840"/>
            <a:ext cx="4558030" cy="398907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textbox 176"/>
          <p:cNvSpPr/>
          <p:nvPr/>
        </p:nvSpPr>
        <p:spPr>
          <a:xfrm>
            <a:off x="11862197" y="4164327"/>
            <a:ext cx="12428219" cy="8242300"/>
          </a:xfrm>
          <a:prstGeom prst="rect">
            <a:avLst/>
          </a:prstGeom>
        </p:spPr>
        <p:txBody>
          <a:bodyPr vert="horz" wrap="square" lIns="0" tIns="0" rIns="0" bIns="0"/>
          <a:lstStyle/>
          <a:p>
            <a:pPr algn="l" rtl="0" eaLnBrk="0">
              <a:lnSpc>
                <a:spcPct val="77000"/>
              </a:lnSpc>
            </a:pPr>
            <a:endParaRPr lang="en-US" altLang="en-US" sz="100" dirty="0"/>
          </a:p>
          <a:p>
            <a:pPr marL="16510" algn="l" rtl="0" eaLnBrk="0">
              <a:lnSpc>
                <a:spcPct val="88000"/>
              </a:lnSpc>
            </a:pPr>
            <a:r>
              <a:rPr sz="3200" kern="0" spc="-20" dirty="0">
                <a:solidFill>
                  <a:srgbClr val="3D747A">
                    <a:alpha val="100000"/>
                  </a:srgbClr>
                </a:solidFill>
                <a:latin typeface="微软雅黑" panose="020B0503020204020204" charset="-122"/>
                <a:ea typeface="微软雅黑" panose="020B0503020204020204" charset="-122"/>
                <a:cs typeface="微软雅黑" panose="020B0503020204020204" charset="-122"/>
              </a:rPr>
              <a:t>接触角测量仪</a:t>
            </a:r>
            <a:endParaRPr lang="en-US" altLang="en-US" sz="3200" dirty="0"/>
          </a:p>
          <a:p>
            <a:pPr marL="19050" algn="l" rtl="0" eaLnBrk="0">
              <a:lnSpc>
                <a:spcPct val="87000"/>
              </a:lnSpc>
              <a:spcBef>
                <a:spcPts val="1730"/>
              </a:spcBef>
            </a:pPr>
            <a:r>
              <a:rPr sz="2400"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主要是通过光学外观投影对液体与固体样品表面的轮廓进行分析。</a:t>
            </a:r>
            <a:endParaRPr lang="en-US" altLang="en-US" sz="2400" dirty="0"/>
          </a:p>
          <a:p>
            <a:pPr algn="l" rtl="0" eaLnBrk="0">
              <a:lnSpc>
                <a:spcPct val="122000"/>
              </a:lnSpc>
            </a:pPr>
            <a:endParaRPr lang="en-US" altLang="en-US" sz="1000" dirty="0"/>
          </a:p>
          <a:p>
            <a:pPr algn="l" rtl="0" eaLnBrk="0">
              <a:lnSpc>
                <a:spcPct val="122000"/>
              </a:lnSpc>
            </a:pPr>
            <a:endParaRPr lang="en-US" altLang="en-US" sz="1000" dirty="0"/>
          </a:p>
          <a:p>
            <a:pPr marL="16510" algn="l" rtl="0" eaLnBrk="0">
              <a:lnSpc>
                <a:spcPct val="88000"/>
              </a:lnSpc>
              <a:spcBef>
                <a:spcPts val="970"/>
              </a:spcBef>
            </a:pPr>
            <a:r>
              <a:rPr sz="3200" kern="0" spc="-30" dirty="0">
                <a:solidFill>
                  <a:srgbClr val="3D747A">
                    <a:alpha val="100000"/>
                  </a:srgbClr>
                </a:solidFill>
                <a:latin typeface="微软雅黑" panose="020B0503020204020204" charset="-122"/>
                <a:ea typeface="微软雅黑" panose="020B0503020204020204" charset="-122"/>
                <a:cs typeface="微软雅黑" panose="020B0503020204020204" charset="-122"/>
              </a:rPr>
              <a:t>接触角</a:t>
            </a:r>
            <a:endParaRPr lang="en-US" altLang="en-US" sz="3200" dirty="0"/>
          </a:p>
          <a:p>
            <a:pPr marL="19050" algn="l" rtl="0" eaLnBrk="0">
              <a:lnSpc>
                <a:spcPct val="90000"/>
              </a:lnSpc>
              <a:spcBef>
                <a:spcPts val="1705"/>
              </a:spcBef>
            </a:pPr>
            <a:r>
              <a:rPr sz="24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是 指气、液、固三相交点处所形成夹角θ,此角度是现今判定材料表面润湿性能的最佳</a:t>
            </a:r>
            <a:r>
              <a:rPr sz="2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方法。</a:t>
            </a:r>
            <a:endParaRPr lang="en-US" altLang="en-US" sz="2400" dirty="0"/>
          </a:p>
          <a:p>
            <a:pPr algn="l" rtl="0" eaLnBrk="0">
              <a:lnSpc>
                <a:spcPct val="119000"/>
              </a:lnSpc>
            </a:pPr>
            <a:endParaRPr lang="en-US" altLang="en-US" sz="1000" dirty="0"/>
          </a:p>
          <a:p>
            <a:pPr algn="l" rtl="0" eaLnBrk="0">
              <a:lnSpc>
                <a:spcPct val="120000"/>
              </a:lnSpc>
            </a:pPr>
            <a:endParaRPr lang="en-US" altLang="en-US" sz="1000" dirty="0"/>
          </a:p>
          <a:p>
            <a:pPr marL="13970" algn="l" rtl="0" eaLnBrk="0">
              <a:lnSpc>
                <a:spcPct val="87000"/>
              </a:lnSpc>
              <a:spcBef>
                <a:spcPts val="970"/>
              </a:spcBef>
            </a:pPr>
            <a:r>
              <a:rPr sz="3200" kern="0" spc="-20" dirty="0">
                <a:solidFill>
                  <a:srgbClr val="3D747A">
                    <a:alpha val="100000"/>
                  </a:srgbClr>
                </a:solidFill>
                <a:latin typeface="微软雅黑" panose="020B0503020204020204" charset="-122"/>
                <a:ea typeface="微软雅黑" panose="020B0503020204020204" charset="-122"/>
                <a:cs typeface="微软雅黑" panose="020B0503020204020204" charset="-122"/>
              </a:rPr>
              <a:t>表面张力</a:t>
            </a:r>
            <a:endParaRPr lang="en-US" altLang="en-US" sz="3200" dirty="0"/>
          </a:p>
          <a:p>
            <a:pPr marL="19050" algn="l" rtl="0" eaLnBrk="0">
              <a:lnSpc>
                <a:spcPct val="88000"/>
              </a:lnSpc>
              <a:spcBef>
                <a:spcPts val="1575"/>
              </a:spcBef>
            </a:pPr>
            <a:r>
              <a:rPr sz="24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是指表面任意二相邻部分之间垂直于它们的单位长度分界线相互作用的拉力。</a:t>
            </a:r>
            <a:endParaRPr lang="en-US" altLang="en-US" sz="2400" dirty="0"/>
          </a:p>
          <a:p>
            <a:pPr algn="l" rtl="0" eaLnBrk="0">
              <a:lnSpc>
                <a:spcPct val="122000"/>
              </a:lnSpc>
            </a:pPr>
            <a:endParaRPr lang="en-US" altLang="en-US" sz="1000" dirty="0"/>
          </a:p>
          <a:p>
            <a:pPr algn="l" rtl="0" eaLnBrk="0">
              <a:lnSpc>
                <a:spcPct val="123000"/>
              </a:lnSpc>
            </a:pPr>
            <a:endParaRPr lang="en-US" altLang="en-US" sz="1000" dirty="0"/>
          </a:p>
          <a:p>
            <a:pPr marL="13970" algn="l" rtl="0" eaLnBrk="0">
              <a:lnSpc>
                <a:spcPct val="87000"/>
              </a:lnSpc>
              <a:spcBef>
                <a:spcPts val="965"/>
              </a:spcBef>
            </a:pPr>
            <a:r>
              <a:rPr sz="3200" kern="0" spc="-20" dirty="0">
                <a:solidFill>
                  <a:srgbClr val="3D747A">
                    <a:alpha val="100000"/>
                  </a:srgbClr>
                </a:solidFill>
                <a:latin typeface="微软雅黑" panose="020B0503020204020204" charset="-122"/>
                <a:ea typeface="微软雅黑" panose="020B0503020204020204" charset="-122"/>
                <a:cs typeface="微软雅黑" panose="020B0503020204020204" charset="-122"/>
              </a:rPr>
              <a:t>界面张力</a:t>
            </a:r>
            <a:endParaRPr lang="en-US" altLang="en-US" sz="3200" dirty="0"/>
          </a:p>
          <a:p>
            <a:pPr marL="19050" algn="l" rtl="0" eaLnBrk="0">
              <a:lnSpc>
                <a:spcPct val="87000"/>
              </a:lnSpc>
              <a:spcBef>
                <a:spcPts val="1655"/>
              </a:spcBef>
            </a:pPr>
            <a:r>
              <a:rPr sz="2400"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是指液体与另一种不相混溶的液体之间相互</a:t>
            </a:r>
            <a:r>
              <a:rPr sz="2400" kern="0" spc="-70" dirty="0">
                <a:solidFill>
                  <a:srgbClr val="000000">
                    <a:alpha val="100000"/>
                  </a:srgbClr>
                </a:solidFill>
                <a:latin typeface="微软雅黑" panose="020B0503020204020204" charset="-122"/>
                <a:ea typeface="微软雅黑" panose="020B0503020204020204" charset="-122"/>
                <a:cs typeface="微软雅黑" panose="020B0503020204020204" charset="-122"/>
              </a:rPr>
              <a:t>作用产生的力。</a:t>
            </a:r>
            <a:endParaRPr lang="en-US" altLang="en-US" sz="2400" dirty="0"/>
          </a:p>
          <a:p>
            <a:pPr algn="l" rtl="0" eaLnBrk="0">
              <a:lnSpc>
                <a:spcPct val="117000"/>
              </a:lnSpc>
            </a:pPr>
            <a:endParaRPr lang="en-US" altLang="en-US" sz="1000" dirty="0"/>
          </a:p>
          <a:p>
            <a:pPr algn="l" rtl="0" eaLnBrk="0">
              <a:lnSpc>
                <a:spcPct val="117000"/>
              </a:lnSpc>
            </a:pPr>
            <a:endParaRPr lang="en-US" altLang="en-US" sz="1000" dirty="0"/>
          </a:p>
          <a:p>
            <a:pPr marL="13970" algn="l" rtl="0" eaLnBrk="0">
              <a:lnSpc>
                <a:spcPct val="88000"/>
              </a:lnSpc>
              <a:spcBef>
                <a:spcPts val="965"/>
              </a:spcBef>
            </a:pPr>
            <a:r>
              <a:rPr sz="3200" kern="0" spc="-30" dirty="0">
                <a:solidFill>
                  <a:srgbClr val="3D747A">
                    <a:alpha val="100000"/>
                  </a:srgbClr>
                </a:solidFill>
                <a:latin typeface="微软雅黑" panose="020B0503020204020204" charset="-122"/>
                <a:ea typeface="微软雅黑" panose="020B0503020204020204" charset="-122"/>
                <a:cs typeface="微软雅黑" panose="020B0503020204020204" charset="-122"/>
              </a:rPr>
              <a:t>表面能</a:t>
            </a:r>
            <a:endParaRPr lang="en-US" altLang="en-US" sz="3200" dirty="0"/>
          </a:p>
          <a:p>
            <a:pPr marL="19050" algn="l" rtl="0" eaLnBrk="0">
              <a:lnSpc>
                <a:spcPct val="87000"/>
              </a:lnSpc>
              <a:spcBef>
                <a:spcPts val="1660"/>
              </a:spcBef>
            </a:pPr>
            <a:r>
              <a:rPr sz="2400" kern="0" spc="-110" dirty="0">
                <a:solidFill>
                  <a:srgbClr val="000000">
                    <a:alpha val="100000"/>
                  </a:srgbClr>
                </a:solidFill>
                <a:latin typeface="微软雅黑" panose="020B0503020204020204" charset="-122"/>
                <a:ea typeface="微软雅黑" panose="020B0503020204020204" charset="-122"/>
                <a:cs typeface="微软雅黑" panose="020B0503020204020204" charset="-122"/>
              </a:rPr>
              <a:t>是指物体表面分子间作用</a:t>
            </a:r>
            <a:r>
              <a:rPr sz="2400" kern="0" spc="-120" dirty="0">
                <a:solidFill>
                  <a:srgbClr val="000000">
                    <a:alpha val="100000"/>
                  </a:srgbClr>
                </a:solidFill>
                <a:latin typeface="微软雅黑" panose="020B0503020204020204" charset="-122"/>
                <a:ea typeface="微软雅黑" panose="020B0503020204020204" charset="-122"/>
                <a:cs typeface="微软雅黑" panose="020B0503020204020204" charset="-122"/>
              </a:rPr>
              <a:t>的力。</a:t>
            </a:r>
            <a:endParaRPr lang="en-US" altLang="en-US" sz="2400" dirty="0"/>
          </a:p>
          <a:p>
            <a:pPr algn="l" rtl="0" eaLnBrk="0">
              <a:lnSpc>
                <a:spcPct val="123000"/>
              </a:lnSpc>
            </a:pPr>
            <a:endParaRPr lang="en-US" altLang="en-US" sz="1000" dirty="0"/>
          </a:p>
          <a:p>
            <a:pPr algn="l" rtl="0" eaLnBrk="0">
              <a:lnSpc>
                <a:spcPct val="124000"/>
              </a:lnSpc>
            </a:pPr>
            <a:endParaRPr lang="en-US" altLang="en-US" sz="1000" dirty="0"/>
          </a:p>
          <a:p>
            <a:pPr marL="12700" algn="l" rtl="0" eaLnBrk="0">
              <a:lnSpc>
                <a:spcPct val="87000"/>
              </a:lnSpc>
              <a:spcBef>
                <a:spcPts val="965"/>
              </a:spcBef>
            </a:pPr>
            <a:r>
              <a:rPr sz="3200" kern="0" spc="-20" dirty="0">
                <a:solidFill>
                  <a:srgbClr val="3D747A">
                    <a:alpha val="100000"/>
                  </a:srgbClr>
                </a:solidFill>
                <a:latin typeface="微软雅黑" panose="020B0503020204020204" charset="-122"/>
                <a:ea typeface="微软雅黑" panose="020B0503020204020204" charset="-122"/>
                <a:cs typeface="微软雅黑" panose="020B0503020204020204" charset="-122"/>
              </a:rPr>
              <a:t>粘附功</a:t>
            </a:r>
            <a:endParaRPr lang="en-US" altLang="en-US" sz="3200" dirty="0"/>
          </a:p>
          <a:p>
            <a:pPr algn="l" rtl="0" eaLnBrk="0">
              <a:lnSpc>
                <a:spcPct val="105000"/>
              </a:lnSpc>
            </a:pPr>
            <a:endParaRPr lang="en-US" altLang="en-US" sz="1300" dirty="0"/>
          </a:p>
          <a:p>
            <a:pPr algn="l" rtl="0" eaLnBrk="0">
              <a:lnSpc>
                <a:spcPct val="8000"/>
              </a:lnSpc>
            </a:pPr>
            <a:endParaRPr lang="en-US" altLang="en-US" sz="100" dirty="0"/>
          </a:p>
          <a:p>
            <a:pPr marL="19050" algn="l" rtl="0" eaLnBrk="0">
              <a:lnSpc>
                <a:spcPct val="90000"/>
              </a:lnSpc>
            </a:pPr>
            <a:r>
              <a:rPr sz="24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是指不同凝聚相相接触时，相间分子有相互作用力，将两相分离就要做的功。</a:t>
            </a:r>
            <a:endParaRPr lang="en-US" altLang="en-US" sz="2400" dirty="0"/>
          </a:p>
        </p:txBody>
      </p:sp>
      <p:pic>
        <p:nvPicPr>
          <p:cNvPr id="180" name="picture 180"/>
          <p:cNvPicPr>
            <a:picLocks noChangeAspect="1"/>
          </p:cNvPicPr>
          <p:nvPr/>
        </p:nvPicPr>
        <p:blipFill>
          <a:blip r:embed="rId1"/>
          <a:stretch>
            <a:fillRect/>
          </a:stretch>
        </p:blipFill>
        <p:spPr>
          <a:xfrm rot="21600000">
            <a:off x="0" y="2163584"/>
            <a:ext cx="20523200" cy="997140"/>
          </a:xfrm>
          <a:prstGeom prst="rect">
            <a:avLst/>
          </a:prstGeom>
        </p:spPr>
      </p:pic>
      <p:sp>
        <p:nvSpPr>
          <p:cNvPr id="182" name="textbox 182"/>
          <p:cNvSpPr/>
          <p:nvPr/>
        </p:nvSpPr>
        <p:spPr>
          <a:xfrm>
            <a:off x="903324" y="11896385"/>
            <a:ext cx="6453504" cy="1435735"/>
          </a:xfrm>
          <a:prstGeom prst="rect">
            <a:avLst/>
          </a:prstGeom>
        </p:spPr>
        <p:txBody>
          <a:bodyPr vert="horz" wrap="square" lIns="0" tIns="0" rIns="0" bIns="0"/>
          <a:lstStyle/>
          <a:p>
            <a:pPr algn="l" rtl="0" eaLnBrk="0">
              <a:lnSpc>
                <a:spcPct val="100000"/>
              </a:lnSpc>
            </a:pPr>
            <a:endParaRPr lang="en-US" altLang="en-US" sz="100" dirty="0"/>
          </a:p>
          <a:p>
            <a:pPr algn="r" rtl="0" eaLnBrk="0">
              <a:lnSpc>
                <a:spcPct val="87000"/>
              </a:lnSpc>
              <a:spcBef>
                <a:spcPts val="0"/>
              </a:spcBef>
            </a:pPr>
            <a:r>
              <a:rPr sz="4000" kern="0" spc="-50" dirty="0">
                <a:solidFill>
                  <a:srgbClr val="387076">
                    <a:alpha val="100000"/>
                  </a:srgbClr>
                </a:solidFill>
                <a:latin typeface="微软雅黑" panose="020B0503020204020204" charset="-122"/>
                <a:ea typeface="微软雅黑" panose="020B0503020204020204" charset="-122"/>
                <a:cs typeface="微软雅黑" panose="020B0503020204020204" charset="-122"/>
              </a:rPr>
              <a:t>接触角测量仪 KZ</a:t>
            </a:r>
            <a:r>
              <a:rPr sz="4000" kern="0" spc="-60" dirty="0">
                <a:solidFill>
                  <a:srgbClr val="387076">
                    <a:alpha val="100000"/>
                  </a:srgbClr>
                </a:solidFill>
                <a:latin typeface="微软雅黑" panose="020B0503020204020204" charset="-122"/>
                <a:ea typeface="微软雅黑" panose="020B0503020204020204" charset="-122"/>
                <a:cs typeface="微软雅黑" panose="020B0503020204020204" charset="-122"/>
              </a:rPr>
              <a:t>S-</a:t>
            </a:r>
            <a:r>
              <a:rPr lang="en-US" sz="4000" kern="0" spc="-60" dirty="0">
                <a:solidFill>
                  <a:srgbClr val="387076">
                    <a:alpha val="100000"/>
                  </a:srgbClr>
                </a:solidFill>
                <a:latin typeface="微软雅黑" panose="020B0503020204020204" charset="-122"/>
                <a:ea typeface="微软雅黑" panose="020B0503020204020204" charset="-122"/>
                <a:cs typeface="微软雅黑" panose="020B0503020204020204" charset="-122"/>
              </a:rPr>
              <a:t>60</a:t>
            </a:r>
            <a:endParaRPr lang="en-US" altLang="en-US" sz="4000" dirty="0"/>
          </a:p>
          <a:p>
            <a:pPr algn="l" rtl="0" eaLnBrk="0">
              <a:lnSpc>
                <a:spcPct val="115000"/>
              </a:lnSpc>
            </a:pPr>
            <a:endParaRPr lang="en-US" altLang="en-US" sz="1000" dirty="0"/>
          </a:p>
          <a:p>
            <a:pPr algn="l" rtl="0" eaLnBrk="0">
              <a:lnSpc>
                <a:spcPct val="115000"/>
              </a:lnSpc>
            </a:pPr>
            <a:endParaRPr lang="en-US" altLang="en-US" sz="1000" dirty="0"/>
          </a:p>
          <a:p>
            <a:pPr algn="l" rtl="0" eaLnBrk="0">
              <a:lnSpc>
                <a:spcPct val="116000"/>
              </a:lnSpc>
            </a:pPr>
            <a:endParaRPr lang="en-US" altLang="en-US" sz="1000" dirty="0"/>
          </a:p>
          <a:p>
            <a:pPr algn="l" rtl="0" eaLnBrk="0">
              <a:lnSpc>
                <a:spcPct val="106000"/>
              </a:lnSpc>
            </a:pPr>
            <a:endParaRPr lang="en-US" altLang="en-US" sz="500" dirty="0"/>
          </a:p>
          <a:p>
            <a:pPr marL="12700" algn="l" rtl="0" eaLnBrk="0">
              <a:lnSpc>
                <a:spcPct val="84000"/>
              </a:lnSpc>
              <a:spcBef>
                <a:spcPts val="0"/>
              </a:spcBef>
            </a:pPr>
            <a:r>
              <a:rPr sz="2100" kern="0" spc="50" dirty="0">
                <a:solidFill>
                  <a:srgbClr val="387076">
                    <a:alpha val="100000"/>
                  </a:srgbClr>
                </a:solidFill>
                <a:latin typeface="微软雅黑" panose="020B0503020204020204" charset="-122"/>
                <a:ea typeface="微软雅黑" panose="020B0503020204020204" charset="-122"/>
                <a:cs typeface="微软雅黑" panose="020B0503020204020204" charset="-122"/>
              </a:rPr>
              <a:t>科学检测</a:t>
            </a:r>
            <a:r>
              <a:rPr sz="2100" kern="0" spc="-50" dirty="0">
                <a:solidFill>
                  <a:srgbClr val="387076">
                    <a:alpha val="100000"/>
                  </a:srgbClr>
                </a:solidFill>
                <a:latin typeface="微软雅黑" panose="020B0503020204020204" charset="-122"/>
                <a:ea typeface="微软雅黑" panose="020B0503020204020204" charset="-122"/>
                <a:cs typeface="微软雅黑" panose="020B0503020204020204" charset="-122"/>
              </a:rPr>
              <a:t> </a:t>
            </a:r>
            <a:r>
              <a:rPr sz="2100" kern="0" spc="50" dirty="0">
                <a:solidFill>
                  <a:srgbClr val="387076">
                    <a:alpha val="100000"/>
                  </a:srgbClr>
                </a:solidFill>
                <a:latin typeface="微软雅黑" panose="020B0503020204020204" charset="-122"/>
                <a:ea typeface="微软雅黑" panose="020B0503020204020204" charset="-122"/>
                <a:cs typeface="微软雅黑" panose="020B0503020204020204" charset="-122"/>
              </a:rPr>
              <a:t>，</a:t>
            </a:r>
            <a:r>
              <a:rPr sz="2100" kern="0" spc="-440" dirty="0">
                <a:solidFill>
                  <a:srgbClr val="387076">
                    <a:alpha val="100000"/>
                  </a:srgbClr>
                </a:solidFill>
                <a:latin typeface="微软雅黑" panose="020B0503020204020204" charset="-122"/>
                <a:ea typeface="微软雅黑" panose="020B0503020204020204" charset="-122"/>
                <a:cs typeface="微软雅黑" panose="020B0503020204020204" charset="-122"/>
              </a:rPr>
              <a:t> </a:t>
            </a:r>
            <a:r>
              <a:rPr sz="2100" kern="0" spc="50" dirty="0">
                <a:solidFill>
                  <a:srgbClr val="387076">
                    <a:alpha val="100000"/>
                  </a:srgbClr>
                </a:solidFill>
                <a:latin typeface="微软雅黑" panose="020B0503020204020204" charset="-122"/>
                <a:ea typeface="微软雅黑" panose="020B0503020204020204" charset="-122"/>
                <a:cs typeface="微软雅黑" panose="020B0503020204020204" charset="-122"/>
              </a:rPr>
              <a:t>博采众长</a:t>
            </a:r>
            <a:r>
              <a:rPr sz="2100" kern="0" spc="50" dirty="0">
                <a:solidFill>
                  <a:srgbClr val="387076">
                    <a:alpha val="100000"/>
                  </a:srgbClr>
                </a:solidFill>
                <a:latin typeface="Arial" panose="020B0604020202020204"/>
                <a:ea typeface="Arial" panose="020B0604020202020204"/>
                <a:cs typeface="Arial" panose="020B0604020202020204"/>
              </a:rPr>
              <a:t>—</a:t>
            </a:r>
            <a:r>
              <a:rPr sz="2100" kern="0" spc="-360" dirty="0">
                <a:solidFill>
                  <a:srgbClr val="387076">
                    <a:alpha val="100000"/>
                  </a:srgbClr>
                </a:solidFill>
                <a:latin typeface="Arial" panose="020B0604020202020204"/>
                <a:ea typeface="Arial" panose="020B0604020202020204"/>
                <a:cs typeface="Arial" panose="020B0604020202020204"/>
              </a:rPr>
              <a:t> </a:t>
            </a:r>
            <a:r>
              <a:rPr sz="2100" kern="0" spc="50" dirty="0">
                <a:solidFill>
                  <a:srgbClr val="387076">
                    <a:alpha val="100000"/>
                  </a:srgbClr>
                </a:solidFill>
                <a:latin typeface="Arial" panose="020B0604020202020204"/>
                <a:ea typeface="Arial" panose="020B0604020202020204"/>
                <a:cs typeface="Arial" panose="020B0604020202020204"/>
              </a:rPr>
              <a:t>—</a:t>
            </a:r>
            <a:r>
              <a:rPr sz="2100" kern="0" spc="-430" dirty="0">
                <a:solidFill>
                  <a:srgbClr val="387076">
                    <a:alpha val="100000"/>
                  </a:srgbClr>
                </a:solidFill>
                <a:latin typeface="Arial" panose="020B0604020202020204"/>
                <a:ea typeface="Arial" panose="020B0604020202020204"/>
                <a:cs typeface="Arial" panose="020B0604020202020204"/>
              </a:rPr>
              <a:t> </a:t>
            </a:r>
            <a:r>
              <a:rPr sz="2100" kern="0" spc="50" dirty="0">
                <a:solidFill>
                  <a:srgbClr val="387076">
                    <a:alpha val="100000"/>
                  </a:srgbClr>
                </a:solidFill>
                <a:latin typeface="微软雅黑" panose="020B0503020204020204" charset="-122"/>
                <a:ea typeface="微软雅黑" panose="020B0503020204020204" charset="-122"/>
                <a:cs typeface="微软雅黑" panose="020B0503020204020204" charset="-122"/>
              </a:rPr>
              <a:t>表界面检测仪器研发制造商</a:t>
            </a:r>
            <a:endParaRPr lang="en-US" altLang="en-US" sz="2100" dirty="0"/>
          </a:p>
        </p:txBody>
      </p:sp>
      <p:sp>
        <p:nvSpPr>
          <p:cNvPr id="184" name="textbox 184"/>
          <p:cNvSpPr/>
          <p:nvPr/>
        </p:nvSpPr>
        <p:spPr>
          <a:xfrm>
            <a:off x="784472" y="2371959"/>
            <a:ext cx="3009900" cy="504825"/>
          </a:xfrm>
          <a:prstGeom prst="rect">
            <a:avLst/>
          </a:prstGeom>
        </p:spPr>
        <p:txBody>
          <a:bodyPr vert="horz" wrap="square" lIns="0" tIns="0" rIns="0" bIns="0"/>
          <a:lstStyle/>
          <a:p>
            <a:pPr algn="l" rtl="0" eaLnBrk="0">
              <a:lnSpc>
                <a:spcPct val="95000"/>
              </a:lnSpc>
            </a:pPr>
            <a:endParaRPr lang="en-US" altLang="en-US" sz="100" dirty="0"/>
          </a:p>
          <a:p>
            <a:pPr marL="12700" algn="l" rtl="0" eaLnBrk="0">
              <a:lnSpc>
                <a:spcPct val="87000"/>
              </a:lnSpc>
            </a:pPr>
            <a:r>
              <a:rPr sz="3600" kern="0" spc="40" dirty="0">
                <a:solidFill>
                  <a:srgbClr val="FFFFFF">
                    <a:alpha val="100000"/>
                  </a:srgbClr>
                </a:solidFill>
                <a:latin typeface="微软雅黑" panose="020B0503020204020204" charset="-122"/>
                <a:ea typeface="微软雅黑" panose="020B0503020204020204" charset="-122"/>
                <a:cs typeface="微软雅黑" panose="020B0503020204020204" charset="-122"/>
              </a:rPr>
              <a:t>主要测量/用途</a:t>
            </a:r>
            <a:endParaRPr lang="en-US" altLang="en-US" sz="3600" dirty="0"/>
          </a:p>
        </p:txBody>
      </p:sp>
      <p:pic>
        <p:nvPicPr>
          <p:cNvPr id="192" name="picture 192"/>
          <p:cNvPicPr>
            <a:picLocks noChangeAspect="1"/>
          </p:cNvPicPr>
          <p:nvPr/>
        </p:nvPicPr>
        <p:blipFill>
          <a:blip r:embed="rId2"/>
          <a:stretch>
            <a:fillRect/>
          </a:stretch>
        </p:blipFill>
        <p:spPr>
          <a:xfrm rot="21600000">
            <a:off x="798106" y="2949956"/>
            <a:ext cx="2306876" cy="45973"/>
          </a:xfrm>
          <a:prstGeom prst="rect">
            <a:avLst/>
          </a:prstGeom>
        </p:spPr>
      </p:pic>
      <p:sp>
        <p:nvSpPr>
          <p:cNvPr id="194" name="textbox 194"/>
          <p:cNvSpPr/>
          <p:nvPr/>
        </p:nvSpPr>
        <p:spPr>
          <a:xfrm>
            <a:off x="23912645" y="13048598"/>
            <a:ext cx="330200" cy="295275"/>
          </a:xfrm>
          <a:prstGeom prst="rect">
            <a:avLst/>
          </a:prstGeom>
        </p:spPr>
        <p:txBody>
          <a:bodyPr vert="horz" wrap="square" lIns="0" tIns="0" rIns="0" bIns="0"/>
          <a:lstStyle/>
          <a:p>
            <a:pPr algn="l" rtl="0" eaLnBrk="0">
              <a:lnSpc>
                <a:spcPct val="94000"/>
              </a:lnSpc>
            </a:pPr>
            <a:endParaRPr lang="en-US" altLang="en-US" sz="100" dirty="0"/>
          </a:p>
          <a:p>
            <a:pPr algn="r" rtl="0" eaLnBrk="0">
              <a:lnSpc>
                <a:spcPct val="80000"/>
              </a:lnSpc>
            </a:pPr>
            <a:r>
              <a:rPr sz="2200" kern="0" spc="-60" dirty="0">
                <a:solidFill>
                  <a:srgbClr val="387076">
                    <a:alpha val="100000"/>
                  </a:srgbClr>
                </a:solidFill>
                <a:latin typeface="微软雅黑" panose="020B0503020204020204" charset="-122"/>
                <a:ea typeface="微软雅黑" panose="020B0503020204020204" charset="-122"/>
                <a:cs typeface="微软雅黑" panose="020B0503020204020204" charset="-122"/>
              </a:rPr>
              <a:t>04</a:t>
            </a:r>
            <a:endParaRPr lang="en-US" altLang="en-US" sz="2200" dirty="0"/>
          </a:p>
        </p:txBody>
      </p:sp>
      <p:pic>
        <p:nvPicPr>
          <p:cNvPr id="3" name="图片 2"/>
          <p:cNvPicPr>
            <a:picLocks noChangeAspect="1"/>
          </p:cNvPicPr>
          <p:nvPr/>
        </p:nvPicPr>
        <p:blipFill>
          <a:blip r:embed="rId3"/>
          <a:srcRect l="18028" t="10383" r="19103" b="9408"/>
          <a:stretch>
            <a:fillRect/>
          </a:stretch>
        </p:blipFill>
        <p:spPr>
          <a:xfrm>
            <a:off x="1583055" y="3769995"/>
            <a:ext cx="7811770" cy="735203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picture 196"/>
          <p:cNvPicPr>
            <a:picLocks noChangeAspect="1"/>
          </p:cNvPicPr>
          <p:nvPr/>
        </p:nvPicPr>
        <p:blipFill>
          <a:blip r:embed="rId1"/>
          <a:stretch>
            <a:fillRect/>
          </a:stretch>
        </p:blipFill>
        <p:spPr>
          <a:xfrm rot="21600000">
            <a:off x="11125200" y="4180408"/>
            <a:ext cx="2728620" cy="8358784"/>
          </a:xfrm>
          <a:prstGeom prst="rect">
            <a:avLst/>
          </a:prstGeom>
        </p:spPr>
      </p:pic>
      <p:pic>
        <p:nvPicPr>
          <p:cNvPr id="198" name="picture 198"/>
          <p:cNvPicPr>
            <a:picLocks noChangeAspect="1"/>
          </p:cNvPicPr>
          <p:nvPr/>
        </p:nvPicPr>
        <p:blipFill>
          <a:blip r:embed="rId2"/>
          <a:stretch>
            <a:fillRect/>
          </a:stretch>
        </p:blipFill>
        <p:spPr>
          <a:xfrm rot="21600000">
            <a:off x="13969669" y="4180408"/>
            <a:ext cx="7975930" cy="8358784"/>
          </a:xfrm>
          <a:prstGeom prst="rect">
            <a:avLst/>
          </a:prstGeom>
        </p:spPr>
      </p:pic>
      <p:graphicFrame>
        <p:nvGraphicFramePr>
          <p:cNvPr id="200" name="table 200"/>
          <p:cNvGraphicFramePr>
            <a:graphicFrameLocks noGrp="1"/>
          </p:cNvGraphicFramePr>
          <p:nvPr/>
        </p:nvGraphicFramePr>
        <p:xfrm>
          <a:off x="916024" y="3909088"/>
          <a:ext cx="23313389" cy="9409430"/>
        </p:xfrm>
        <a:graphic>
          <a:graphicData uri="http://schemas.openxmlformats.org/drawingml/2006/table">
            <a:tbl>
              <a:tblPr/>
              <a:tblGrid>
                <a:gridCol w="10208895"/>
                <a:gridCol w="2728594"/>
                <a:gridCol w="8091804"/>
                <a:gridCol w="2284095"/>
              </a:tblGrid>
              <a:tr h="2904490">
                <a:tc>
                  <a:txBody>
                    <a:bodyPr/>
                    <a:lstStyle/>
                    <a:p>
                      <a:pPr algn="l" rtl="0" eaLnBrk="0">
                        <a:lnSpc>
                          <a:spcPct val="100000"/>
                        </a:lnSpc>
                      </a:pPr>
                      <a:endParaRPr lang="en-US" altLang="en-US" sz="1000" dirty="0"/>
                    </a:p>
                  </a:txBody>
                  <a:tcPr marL="0" marR="0" marT="0" marB="0" vert="horz">
                    <a:lnL>
                      <a:noFill/>
                    </a:lnL>
                    <a:lnR>
                      <a:noFill/>
                    </a:lnR>
                    <a:lnT>
                      <a:noFill/>
                    </a:lnT>
                    <a:lnB>
                      <a:noFill/>
                    </a:lnB>
                  </a:tcPr>
                </a:tc>
                <a:tc>
                  <a:txBody>
                    <a:bodyPr/>
                    <a:lstStyle/>
                    <a:p>
                      <a:pPr algn="l" rtl="0" eaLnBrk="0">
                        <a:lnSpc>
                          <a:spcPct val="117000"/>
                        </a:lnSpc>
                      </a:pPr>
                      <a:endParaRPr lang="en-US" altLang="en-US" sz="1000" dirty="0"/>
                    </a:p>
                    <a:p>
                      <a:pPr algn="l" rtl="0" eaLnBrk="0">
                        <a:lnSpc>
                          <a:spcPct val="118000"/>
                        </a:lnSpc>
                      </a:pPr>
                      <a:endParaRPr lang="en-US" altLang="en-US" sz="1000" dirty="0"/>
                    </a:p>
                    <a:p>
                      <a:pPr marL="819785" algn="l" rtl="0" eaLnBrk="0">
                        <a:lnSpc>
                          <a:spcPct val="78000"/>
                        </a:lnSpc>
                        <a:spcBef>
                          <a:spcPts val="0"/>
                        </a:spcBef>
                      </a:pPr>
                      <a:r>
                        <a:rPr sz="2200" kern="0" spc="-30" dirty="0">
                          <a:solidFill>
                            <a:srgbClr val="040000">
                              <a:alpha val="100000"/>
                            </a:srgbClr>
                          </a:solidFill>
                          <a:latin typeface="微软雅黑" panose="020B0503020204020204" charset="-122"/>
                          <a:ea typeface="微软雅黑" panose="020B0503020204020204" charset="-122"/>
                          <a:cs typeface="微软雅黑" panose="020B0503020204020204" charset="-122"/>
                        </a:rPr>
                        <a:t>整机尺寸</a:t>
                      </a:r>
                      <a:endParaRPr lang="en-US" altLang="en-US" sz="2200" dirty="0"/>
                    </a:p>
                    <a:p>
                      <a:pPr marL="1098550" algn="l" rtl="0" eaLnBrk="0">
                        <a:lnSpc>
                          <a:spcPts val="3345"/>
                        </a:lnSpc>
                      </a:pPr>
                      <a:r>
                        <a:rPr sz="2200" kern="0" spc="-40" dirty="0">
                          <a:solidFill>
                            <a:srgbClr val="040000">
                              <a:alpha val="100000"/>
                            </a:srgbClr>
                          </a:solidFill>
                          <a:latin typeface="微软雅黑" panose="020B0503020204020204" charset="-122"/>
                          <a:ea typeface="微软雅黑" panose="020B0503020204020204" charset="-122"/>
                          <a:cs typeface="微软雅黑" panose="020B0503020204020204" charset="-122"/>
                        </a:rPr>
                        <a:t>重量</a:t>
                      </a:r>
                      <a:endParaRPr lang="en-US" altLang="en-US" sz="2200" dirty="0"/>
                    </a:p>
                    <a:p>
                      <a:pPr marL="1126490" algn="l" rtl="0" eaLnBrk="0">
                        <a:lnSpc>
                          <a:spcPct val="85000"/>
                        </a:lnSpc>
                        <a:spcBef>
                          <a:spcPts val="1580"/>
                        </a:spcBef>
                      </a:pPr>
                      <a:r>
                        <a:rPr sz="2200" kern="0" spc="-90" dirty="0">
                          <a:solidFill>
                            <a:srgbClr val="040000">
                              <a:alpha val="100000"/>
                            </a:srgbClr>
                          </a:solidFill>
                          <a:latin typeface="微软雅黑" panose="020B0503020204020204" charset="-122"/>
                          <a:ea typeface="微软雅黑" panose="020B0503020204020204" charset="-122"/>
                          <a:cs typeface="微软雅黑" panose="020B0503020204020204" charset="-122"/>
                        </a:rPr>
                        <a:t>电源</a:t>
                      </a:r>
                      <a:endParaRPr lang="en-US" altLang="en-US" sz="2200" dirty="0"/>
                    </a:p>
                    <a:p>
                      <a:pPr marL="822960" algn="l" rtl="0" eaLnBrk="0">
                        <a:lnSpc>
                          <a:spcPct val="77000"/>
                        </a:lnSpc>
                        <a:spcBef>
                          <a:spcPts val="1135"/>
                        </a:spcBef>
                      </a:pPr>
                      <a:r>
                        <a:rPr sz="2200" kern="0" spc="-40" dirty="0">
                          <a:solidFill>
                            <a:srgbClr val="040000">
                              <a:alpha val="100000"/>
                            </a:srgbClr>
                          </a:solidFill>
                          <a:latin typeface="微软雅黑" panose="020B0503020204020204" charset="-122"/>
                          <a:ea typeface="微软雅黑" panose="020B0503020204020204" charset="-122"/>
                          <a:cs typeface="微软雅黑" panose="020B0503020204020204" charset="-122"/>
                        </a:rPr>
                        <a:t>平台尺寸</a:t>
                      </a:r>
                      <a:endParaRPr lang="en-US" altLang="en-US" sz="2200" dirty="0"/>
                    </a:p>
                    <a:p>
                      <a:pPr marL="817245" algn="l" rtl="0" eaLnBrk="0">
                        <a:lnSpc>
                          <a:spcPts val="3510"/>
                        </a:lnSpc>
                      </a:pPr>
                      <a:r>
                        <a:rPr sz="2200" kern="0" spc="-30" dirty="0">
                          <a:solidFill>
                            <a:srgbClr val="040000">
                              <a:alpha val="100000"/>
                            </a:srgbClr>
                          </a:solidFill>
                          <a:latin typeface="微软雅黑" panose="020B0503020204020204" charset="-122"/>
                          <a:ea typeface="微软雅黑" panose="020B0503020204020204" charset="-122"/>
                          <a:cs typeface="微软雅黑" panose="020B0503020204020204" charset="-122"/>
                        </a:rPr>
                        <a:t>测样尺寸</a:t>
                      </a:r>
                      <a:endParaRPr lang="en-US" altLang="en-US" sz="2200" dirty="0"/>
                    </a:p>
                  </a:txBody>
                  <a:tcPr marL="0" marR="0" marT="0" marB="0" vert="horz">
                    <a:lnL>
                      <a:noFill/>
                    </a:lnL>
                    <a:lnR>
                      <a:noFill/>
                    </a:lnR>
                    <a:lnT>
                      <a:noFill/>
                    </a:lnT>
                    <a:lnB>
                      <a:noFill/>
                    </a:lnB>
                  </a:tcPr>
                </a:tc>
                <a:tc>
                  <a:txBody>
                    <a:bodyPr/>
                    <a:lstStyle/>
                    <a:p>
                      <a:pPr algn="l" rtl="0" eaLnBrk="0">
                        <a:lnSpc>
                          <a:spcPct val="128000"/>
                        </a:lnSpc>
                      </a:pPr>
                      <a:endParaRPr lang="en-US" altLang="en-US" sz="1000" dirty="0"/>
                    </a:p>
                    <a:p>
                      <a:pPr algn="l" rtl="0" eaLnBrk="0">
                        <a:lnSpc>
                          <a:spcPct val="128000"/>
                        </a:lnSpc>
                      </a:pPr>
                      <a:endParaRPr lang="en-US" altLang="en-US" sz="1000" dirty="0"/>
                    </a:p>
                    <a:p>
                      <a:pPr algn="l" rtl="0" eaLnBrk="0">
                        <a:lnSpc>
                          <a:spcPct val="9000"/>
                        </a:lnSpc>
                      </a:pPr>
                      <a:endParaRPr lang="en-US" altLang="en-US" sz="100" dirty="0"/>
                    </a:p>
                    <a:p>
                      <a:pPr marL="3208655" algn="l" rtl="0" eaLnBrk="0">
                        <a:lnSpc>
                          <a:spcPts val="1610"/>
                        </a:lnSpc>
                      </a:pPr>
                      <a:r>
                        <a:rPr lang="en-US" sz="2200" kern="0" spc="-60" dirty="0">
                          <a:solidFill>
                            <a:srgbClr val="040000">
                              <a:alpha val="100000"/>
                            </a:srgbClr>
                          </a:solidFill>
                          <a:latin typeface="微软雅黑" panose="020B0503020204020204" charset="-122"/>
                          <a:ea typeface="微软雅黑" panose="020B0503020204020204" charset="-122"/>
                          <a:cs typeface="微软雅黑" panose="020B0503020204020204" charset="-122"/>
                        </a:rPr>
                        <a:t>144</a:t>
                      </a:r>
                      <a:r>
                        <a:rPr sz="2200" kern="0" spc="-60" dirty="0">
                          <a:solidFill>
                            <a:srgbClr val="040000">
                              <a:alpha val="100000"/>
                            </a:srgbClr>
                          </a:solidFill>
                          <a:latin typeface="微软雅黑" panose="020B0503020204020204" charset="-122"/>
                          <a:ea typeface="微软雅黑" panose="020B0503020204020204" charset="-122"/>
                          <a:cs typeface="微软雅黑" panose="020B0503020204020204" charset="-122"/>
                        </a:rPr>
                        <a:t>x</a:t>
                      </a:r>
                      <a:r>
                        <a:rPr lang="en-US" sz="2200" kern="0" spc="-60" dirty="0">
                          <a:solidFill>
                            <a:srgbClr val="040000">
                              <a:alpha val="100000"/>
                            </a:srgbClr>
                          </a:solidFill>
                          <a:latin typeface="微软雅黑" panose="020B0503020204020204" charset="-122"/>
                          <a:ea typeface="微软雅黑" panose="020B0503020204020204" charset="-122"/>
                          <a:cs typeface="微软雅黑" panose="020B0503020204020204" charset="-122"/>
                        </a:rPr>
                        <a:t>77</a:t>
                      </a:r>
                      <a:r>
                        <a:rPr sz="2200" kern="0" spc="-60" dirty="0">
                          <a:solidFill>
                            <a:srgbClr val="040000">
                              <a:alpha val="100000"/>
                            </a:srgbClr>
                          </a:solidFill>
                          <a:latin typeface="微软雅黑" panose="020B0503020204020204" charset="-122"/>
                          <a:ea typeface="微软雅黑" panose="020B0503020204020204" charset="-122"/>
                          <a:cs typeface="微软雅黑" panose="020B0503020204020204" charset="-122"/>
                        </a:rPr>
                        <a:t>x</a:t>
                      </a:r>
                      <a:r>
                        <a:rPr lang="en-US" sz="2200" kern="0" spc="-60" dirty="0">
                          <a:solidFill>
                            <a:srgbClr val="040000">
                              <a:alpha val="100000"/>
                            </a:srgbClr>
                          </a:solidFill>
                          <a:latin typeface="微软雅黑" panose="020B0503020204020204" charset="-122"/>
                          <a:ea typeface="微软雅黑" panose="020B0503020204020204" charset="-122"/>
                          <a:cs typeface="微软雅黑" panose="020B0503020204020204" charset="-122"/>
                        </a:rPr>
                        <a:t>135</a:t>
                      </a:r>
                      <a:r>
                        <a:rPr sz="2200" kern="0" spc="-60" dirty="0">
                          <a:solidFill>
                            <a:srgbClr val="040000">
                              <a:alpha val="100000"/>
                            </a:srgbClr>
                          </a:solidFill>
                          <a:latin typeface="微软雅黑" panose="020B0503020204020204" charset="-122"/>
                          <a:ea typeface="微软雅黑" panose="020B0503020204020204" charset="-122"/>
                          <a:cs typeface="微软雅黑" panose="020B0503020204020204" charset="-122"/>
                        </a:rPr>
                        <a:t>mm</a:t>
                      </a:r>
                      <a:endParaRPr lang="en-US" altLang="en-US" sz="2200" dirty="0"/>
                    </a:p>
                    <a:p>
                      <a:pPr marL="3667760" algn="l" rtl="0" eaLnBrk="0">
                        <a:lnSpc>
                          <a:spcPts val="3820"/>
                        </a:lnSpc>
                      </a:pPr>
                      <a:r>
                        <a:rPr sz="2200" kern="0" spc="-70" dirty="0">
                          <a:solidFill>
                            <a:srgbClr val="040000">
                              <a:alpha val="100000"/>
                            </a:srgbClr>
                          </a:solidFill>
                          <a:latin typeface="微软雅黑" panose="020B0503020204020204" charset="-122"/>
                          <a:ea typeface="微软雅黑" panose="020B0503020204020204" charset="-122"/>
                          <a:cs typeface="微软雅黑" panose="020B0503020204020204" charset="-122"/>
                        </a:rPr>
                        <a:t>约</a:t>
                      </a:r>
                      <a:r>
                        <a:rPr lang="en-US" sz="2200" kern="0" spc="-70" dirty="0">
                          <a:solidFill>
                            <a:srgbClr val="040000">
                              <a:alpha val="100000"/>
                            </a:srgbClr>
                          </a:solidFill>
                          <a:latin typeface="微软雅黑" panose="020B0503020204020204" charset="-122"/>
                          <a:ea typeface="微软雅黑" panose="020B0503020204020204" charset="-122"/>
                          <a:cs typeface="微软雅黑" panose="020B0503020204020204" charset="-122"/>
                        </a:rPr>
                        <a:t>1.2</a:t>
                      </a:r>
                      <a:r>
                        <a:rPr sz="2200" kern="0" spc="-70" dirty="0">
                          <a:solidFill>
                            <a:srgbClr val="040000">
                              <a:alpha val="100000"/>
                            </a:srgbClr>
                          </a:solidFill>
                          <a:latin typeface="微软雅黑" panose="020B0503020204020204" charset="-122"/>
                          <a:ea typeface="微软雅黑" panose="020B0503020204020204" charset="-122"/>
                          <a:cs typeface="微软雅黑" panose="020B0503020204020204" charset="-122"/>
                        </a:rPr>
                        <a:t>kg</a:t>
                      </a:r>
                      <a:endParaRPr lang="en-US" altLang="en-US" sz="2200" dirty="0"/>
                    </a:p>
                    <a:p>
                      <a:pPr marL="2094230" algn="l" rtl="0" eaLnBrk="0">
                        <a:lnSpc>
                          <a:spcPct val="78000"/>
                        </a:lnSpc>
                        <a:spcBef>
                          <a:spcPts val="1260"/>
                        </a:spcBef>
                      </a:pPr>
                      <a:r>
                        <a:rPr sz="2200" kern="0" spc="-90" dirty="0">
                          <a:solidFill>
                            <a:srgbClr val="040000">
                              <a:alpha val="100000"/>
                            </a:srgbClr>
                          </a:solidFill>
                          <a:latin typeface="微软雅黑" panose="020B0503020204020204" charset="-122"/>
                          <a:ea typeface="微软雅黑" panose="020B0503020204020204" charset="-122"/>
                          <a:cs typeface="微软雅黑" panose="020B0503020204020204" charset="-122"/>
                        </a:rPr>
                        <a:t>电压</a:t>
                      </a:r>
                      <a:r>
                        <a:rPr lang="en-US" sz="2200" kern="0" spc="-90" dirty="0">
                          <a:solidFill>
                            <a:srgbClr val="040000">
                              <a:alpha val="100000"/>
                            </a:srgbClr>
                          </a:solidFill>
                          <a:latin typeface="微软雅黑" panose="020B0503020204020204" charset="-122"/>
                          <a:ea typeface="微软雅黑" panose="020B0503020204020204" charset="-122"/>
                          <a:cs typeface="微软雅黑" panose="020B0503020204020204" charset="-122"/>
                        </a:rPr>
                        <a:t>5</a:t>
                      </a:r>
                      <a:r>
                        <a:rPr sz="2200" kern="0" spc="-90" dirty="0">
                          <a:solidFill>
                            <a:srgbClr val="040000">
                              <a:alpha val="100000"/>
                            </a:srgbClr>
                          </a:solidFill>
                          <a:latin typeface="微软雅黑" panose="020B0503020204020204" charset="-122"/>
                          <a:ea typeface="微软雅黑" panose="020B0503020204020204" charset="-122"/>
                          <a:cs typeface="微软雅黑" panose="020B0503020204020204" charset="-122"/>
                        </a:rPr>
                        <a:t>V</a:t>
                      </a:r>
                      <a:r>
                        <a:rPr lang="en-US" sz="2200" kern="0" spc="-90" dirty="0">
                          <a:solidFill>
                            <a:srgbClr val="040000">
                              <a:alpha val="100000"/>
                            </a:srgbClr>
                          </a:solidFill>
                          <a:latin typeface="微软雅黑" panose="020B0503020204020204" charset="-122"/>
                          <a:ea typeface="微软雅黑" panose="020B0503020204020204" charset="-122"/>
                          <a:cs typeface="微软雅黑" panose="020B0503020204020204" charset="-122"/>
                        </a:rPr>
                        <a:t>AC</a:t>
                      </a:r>
                      <a:r>
                        <a:rPr sz="2200" kern="0" spc="100" dirty="0">
                          <a:solidFill>
                            <a:srgbClr val="040000">
                              <a:alpha val="100000"/>
                            </a:srgbClr>
                          </a:solidFill>
                          <a:latin typeface="微软雅黑" panose="020B0503020204020204" charset="-122"/>
                          <a:ea typeface="微软雅黑" panose="020B0503020204020204" charset="-122"/>
                          <a:cs typeface="微软雅黑" panose="020B0503020204020204" charset="-122"/>
                        </a:rPr>
                        <a:t>   </a:t>
                      </a:r>
                      <a:r>
                        <a:rPr sz="2200" kern="0" spc="-90" dirty="0">
                          <a:solidFill>
                            <a:srgbClr val="040000">
                              <a:alpha val="100000"/>
                            </a:srgbClr>
                          </a:solidFill>
                          <a:latin typeface="微软雅黑" panose="020B0503020204020204" charset="-122"/>
                          <a:ea typeface="微软雅黑" panose="020B0503020204020204" charset="-122"/>
                          <a:cs typeface="微软雅黑" panose="020B0503020204020204" charset="-122"/>
                        </a:rPr>
                        <a:t>功率</a:t>
                      </a:r>
                      <a:r>
                        <a:rPr lang="en-US" sz="2200" kern="0" spc="-90" dirty="0">
                          <a:solidFill>
                            <a:srgbClr val="040000">
                              <a:alpha val="100000"/>
                            </a:srgbClr>
                          </a:solidFill>
                          <a:latin typeface="微软雅黑" panose="020B0503020204020204" charset="-122"/>
                          <a:ea typeface="微软雅黑" panose="020B0503020204020204" charset="-122"/>
                          <a:cs typeface="微软雅黑" panose="020B0503020204020204" charset="-122"/>
                        </a:rPr>
                        <a:t>5</a:t>
                      </a:r>
                      <a:r>
                        <a:rPr sz="2200" kern="0" spc="-90" dirty="0">
                          <a:solidFill>
                            <a:srgbClr val="040000">
                              <a:alpha val="100000"/>
                            </a:srgbClr>
                          </a:solidFill>
                          <a:latin typeface="微软雅黑" panose="020B0503020204020204" charset="-122"/>
                          <a:ea typeface="微软雅黑" panose="020B0503020204020204" charset="-122"/>
                          <a:cs typeface="微软雅黑" panose="020B0503020204020204" charset="-122"/>
                        </a:rPr>
                        <a:t>W</a:t>
                      </a:r>
                      <a:r>
                        <a:rPr sz="2200" kern="0" spc="110" dirty="0">
                          <a:solidFill>
                            <a:srgbClr val="040000">
                              <a:alpha val="100000"/>
                            </a:srgbClr>
                          </a:solidFill>
                          <a:latin typeface="微软雅黑" panose="020B0503020204020204" charset="-122"/>
                          <a:ea typeface="微软雅黑" panose="020B0503020204020204" charset="-122"/>
                          <a:cs typeface="微软雅黑" panose="020B0503020204020204" charset="-122"/>
                        </a:rPr>
                        <a:t>   </a:t>
                      </a:r>
                      <a:r>
                        <a:rPr sz="2200" kern="0" spc="-90" dirty="0">
                          <a:solidFill>
                            <a:srgbClr val="040000">
                              <a:alpha val="100000"/>
                            </a:srgbClr>
                          </a:solidFill>
                          <a:latin typeface="微软雅黑" panose="020B0503020204020204" charset="-122"/>
                          <a:ea typeface="微软雅黑" panose="020B0503020204020204" charset="-122"/>
                          <a:cs typeface="微软雅黑" panose="020B0503020204020204" charset="-122"/>
                        </a:rPr>
                        <a:t>频率</a:t>
                      </a:r>
                      <a:r>
                        <a:rPr lang="en-US" sz="2200" kern="0" spc="-90" dirty="0">
                          <a:solidFill>
                            <a:srgbClr val="040000">
                              <a:alpha val="100000"/>
                            </a:srgbClr>
                          </a:solidFill>
                          <a:latin typeface="微软雅黑" panose="020B0503020204020204" charset="-122"/>
                          <a:ea typeface="微软雅黑" panose="020B0503020204020204" charset="-122"/>
                          <a:cs typeface="微软雅黑" panose="020B0503020204020204" charset="-122"/>
                        </a:rPr>
                        <a:t>50/</a:t>
                      </a:r>
                      <a:r>
                        <a:rPr sz="2200" kern="0" spc="-90" dirty="0">
                          <a:solidFill>
                            <a:srgbClr val="040000">
                              <a:alpha val="100000"/>
                            </a:srgbClr>
                          </a:solidFill>
                          <a:latin typeface="微软雅黑" panose="020B0503020204020204" charset="-122"/>
                          <a:ea typeface="微软雅黑" panose="020B0503020204020204" charset="-122"/>
                          <a:cs typeface="微软雅黑" panose="020B0503020204020204" charset="-122"/>
                        </a:rPr>
                        <a:t>6</a:t>
                      </a:r>
                      <a:r>
                        <a:rPr sz="2200" kern="0" spc="-100" dirty="0">
                          <a:solidFill>
                            <a:srgbClr val="040000">
                              <a:alpha val="100000"/>
                            </a:srgbClr>
                          </a:solidFill>
                          <a:latin typeface="微软雅黑" panose="020B0503020204020204" charset="-122"/>
                          <a:ea typeface="微软雅黑" panose="020B0503020204020204" charset="-122"/>
                          <a:cs typeface="微软雅黑" panose="020B0503020204020204" charset="-122"/>
                        </a:rPr>
                        <a:t>0HZ</a:t>
                      </a:r>
                      <a:endParaRPr lang="en-US" altLang="en-US" sz="2200" dirty="0"/>
                    </a:p>
                    <a:p>
                      <a:pPr marL="3110230" algn="l" rtl="0" eaLnBrk="0">
                        <a:lnSpc>
                          <a:spcPts val="3190"/>
                        </a:lnSpc>
                      </a:pPr>
                      <a:r>
                        <a:rPr sz="2200" kern="0" spc="-60" dirty="0">
                          <a:solidFill>
                            <a:srgbClr val="040000">
                              <a:alpha val="100000"/>
                            </a:srgbClr>
                          </a:solidFill>
                          <a:latin typeface="微软雅黑" panose="020B0503020204020204" charset="-122"/>
                          <a:ea typeface="微软雅黑" panose="020B0503020204020204" charset="-122"/>
                          <a:cs typeface="微软雅黑" panose="020B0503020204020204" charset="-122"/>
                        </a:rPr>
                        <a:t>180x200x80mm</a:t>
                      </a:r>
                      <a:endParaRPr lang="en-US" altLang="en-US" sz="2200" dirty="0"/>
                    </a:p>
                    <a:p>
                      <a:pPr marL="3224530" algn="l" rtl="0" eaLnBrk="0">
                        <a:lnSpc>
                          <a:spcPts val="1710"/>
                        </a:lnSpc>
                        <a:spcBef>
                          <a:spcPts val="1815"/>
                        </a:spcBef>
                      </a:pPr>
                      <a:r>
                        <a:rPr lang="zh-CN" altLang="en-US" sz="2200" dirty="0">
                          <a:latin typeface="微软雅黑" panose="020B0503020204020204" charset="-122"/>
                          <a:ea typeface="微软雅黑" panose="020B0503020204020204" charset="-122"/>
                        </a:rPr>
                        <a:t>无限制</a:t>
                      </a:r>
                      <a:endParaRPr lang="en-US" altLang="en-US" sz="2200" dirty="0"/>
                    </a:p>
                    <a:p>
                      <a:pPr algn="l" rtl="0" eaLnBrk="0">
                        <a:lnSpc>
                          <a:spcPct val="102000"/>
                        </a:lnSpc>
                      </a:pPr>
                      <a:endParaRPr lang="en-US" altLang="en-US" sz="1300" dirty="0"/>
                    </a:p>
                    <a:p>
                      <a:pPr algn="l" rtl="0" eaLnBrk="0">
                        <a:lnSpc>
                          <a:spcPct val="8000"/>
                        </a:lnSpc>
                      </a:pPr>
                      <a:endParaRPr lang="en-US" altLang="en-US" sz="100" dirty="0"/>
                    </a:p>
                    <a:p>
                      <a:pPr marL="2070735" algn="l" rtl="0" eaLnBrk="0">
                        <a:lnSpc>
                          <a:spcPct val="89000"/>
                        </a:lnSpc>
                      </a:pPr>
                      <a:endParaRPr lang="en-US" altLang="en-US" sz="2200" dirty="0"/>
                    </a:p>
                  </a:txBody>
                  <a:tcPr marL="0" marR="0" marT="0" marB="0" vert="horz">
                    <a:lnL>
                      <a:noFill/>
                    </a:lnL>
                    <a:lnR>
                      <a:noFill/>
                    </a:lnR>
                    <a:lnT>
                      <a:noFill/>
                    </a:lnT>
                    <a:lnB>
                      <a:noFill/>
                    </a:lnB>
                  </a:tcPr>
                </a:tc>
                <a:tc>
                  <a:txBody>
                    <a:bodyPr/>
                    <a:lstStyle/>
                    <a:p>
                      <a:pPr algn="l" rtl="0" eaLnBrk="0">
                        <a:lnSpc>
                          <a:spcPct val="100000"/>
                        </a:lnSpc>
                      </a:pPr>
                      <a:endParaRPr lang="en-US" altLang="en-US" sz="1000" dirty="0"/>
                    </a:p>
                  </a:txBody>
                  <a:tcPr marL="0" marR="0" marT="0" marB="0" vert="horz">
                    <a:lnL>
                      <a:noFill/>
                    </a:lnL>
                    <a:lnR>
                      <a:noFill/>
                    </a:lnR>
                    <a:lnT>
                      <a:noFill/>
                    </a:lnT>
                    <a:lnB>
                      <a:noFill/>
                    </a:lnB>
                  </a:tcPr>
                </a:tc>
              </a:tr>
              <a:tr h="862965">
                <a:tc>
                  <a:txBody>
                    <a:bodyPr/>
                    <a:lstStyle/>
                    <a:p>
                      <a:pPr algn="l" rtl="0" eaLnBrk="0">
                        <a:lnSpc>
                          <a:spcPct val="100000"/>
                        </a:lnSpc>
                      </a:pPr>
                      <a:endParaRPr lang="en-US" altLang="en-US" sz="1000" dirty="0"/>
                    </a:p>
                  </a:txBody>
                  <a:tcPr marL="0" marR="0" marT="0" marB="0" vert="horz">
                    <a:lnL>
                      <a:noFill/>
                    </a:lnL>
                    <a:lnR>
                      <a:noFill/>
                    </a:lnR>
                    <a:lnT>
                      <a:noFill/>
                    </a:lnT>
                    <a:lnB>
                      <a:noFill/>
                    </a:lnB>
                  </a:tcPr>
                </a:tc>
                <a:tc>
                  <a:txBody>
                    <a:bodyPr/>
                    <a:lstStyle/>
                    <a:p>
                      <a:pPr algn="l" rtl="0" eaLnBrk="0">
                        <a:lnSpc>
                          <a:spcPct val="101000"/>
                        </a:lnSpc>
                      </a:pPr>
                      <a:endParaRPr lang="en-US" altLang="en-US" sz="500" dirty="0"/>
                    </a:p>
                    <a:p>
                      <a:pPr marL="822325" algn="l" rtl="0" eaLnBrk="0">
                        <a:lnSpc>
                          <a:spcPct val="86000"/>
                        </a:lnSpc>
                        <a:spcBef>
                          <a:spcPts val="5"/>
                        </a:spcBef>
                      </a:pPr>
                      <a:r>
                        <a:rPr sz="2200" kern="0" spc="-40" dirty="0">
                          <a:solidFill>
                            <a:srgbClr val="040000">
                              <a:alpha val="100000"/>
                            </a:srgbClr>
                          </a:solidFill>
                          <a:latin typeface="微软雅黑" panose="020B0503020204020204" charset="-122"/>
                          <a:ea typeface="微软雅黑" panose="020B0503020204020204" charset="-122"/>
                          <a:cs typeface="微软雅黑" panose="020B0503020204020204" charset="-122"/>
                        </a:rPr>
                        <a:t>调节范围</a:t>
                      </a:r>
                      <a:endParaRPr lang="en-US" altLang="en-US" sz="2200" dirty="0"/>
                    </a:p>
                  </a:txBody>
                  <a:tcPr marL="0" marR="0" marT="0" marB="0" vert="horz">
                    <a:lnL>
                      <a:noFill/>
                    </a:lnL>
                    <a:lnR>
                      <a:noFill/>
                    </a:lnR>
                    <a:lnT>
                      <a:noFill/>
                    </a:lnT>
                    <a:lnB>
                      <a:noFill/>
                    </a:lnB>
                  </a:tcPr>
                </a:tc>
                <a:tc>
                  <a:txBody>
                    <a:bodyPr/>
                    <a:lstStyle/>
                    <a:p>
                      <a:pPr algn="l" rtl="0" eaLnBrk="0">
                        <a:lnSpc>
                          <a:spcPct val="105000"/>
                        </a:lnSpc>
                      </a:pPr>
                      <a:r>
                        <a:rPr lang="en-US" altLang="en-US" sz="2200" dirty="0"/>
                        <a:t>                                        </a:t>
                      </a:r>
                      <a:r>
                        <a:rPr lang="zh-CN" altLang="en-US" sz="2200" dirty="0">
                          <a:latin typeface="微软雅黑" panose="020B0503020204020204" charset="-122"/>
                          <a:ea typeface="微软雅黑" panose="020B0503020204020204" charset="-122"/>
                        </a:rPr>
                        <a:t>自定义</a:t>
                      </a:r>
                      <a:endParaRPr lang="zh-CN" altLang="en-US" sz="2200" dirty="0">
                        <a:latin typeface="微软雅黑" panose="020B0503020204020204" charset="-122"/>
                        <a:ea typeface="微软雅黑" panose="020B0503020204020204" charset="-122"/>
                      </a:endParaRPr>
                    </a:p>
                  </a:txBody>
                  <a:tcPr marL="0" marR="0" marT="0" marB="0" vert="horz">
                    <a:lnL>
                      <a:noFill/>
                    </a:lnL>
                    <a:lnR>
                      <a:noFill/>
                    </a:lnR>
                    <a:lnT>
                      <a:noFill/>
                    </a:lnT>
                    <a:lnB>
                      <a:noFill/>
                    </a:lnB>
                  </a:tcPr>
                </a:tc>
                <a:tc>
                  <a:txBody>
                    <a:bodyPr/>
                    <a:lstStyle/>
                    <a:p>
                      <a:pPr algn="l" rtl="0" eaLnBrk="0">
                        <a:lnSpc>
                          <a:spcPct val="100000"/>
                        </a:lnSpc>
                      </a:pPr>
                      <a:endParaRPr lang="en-US" altLang="en-US" sz="1000" dirty="0"/>
                    </a:p>
                  </a:txBody>
                  <a:tcPr marL="0" marR="0" marT="0" marB="0" vert="horz">
                    <a:lnL>
                      <a:noFill/>
                    </a:lnL>
                    <a:lnR>
                      <a:noFill/>
                    </a:lnR>
                    <a:lnT>
                      <a:noFill/>
                    </a:lnT>
                    <a:lnB>
                      <a:noFill/>
                    </a:lnB>
                  </a:tcPr>
                </a:tc>
              </a:tr>
              <a:tr h="4420235">
                <a:tc>
                  <a:txBody>
                    <a:bodyPr/>
                    <a:lstStyle/>
                    <a:p>
                      <a:pPr algn="l" rtl="0" eaLnBrk="0">
                        <a:lnSpc>
                          <a:spcPct val="121000"/>
                        </a:lnSpc>
                      </a:pPr>
                      <a:endParaRPr lang="en-US" altLang="en-US" sz="400" dirty="0"/>
                    </a:p>
                    <a:p>
                      <a:pPr marL="3476625" algn="l" rtl="0" eaLnBrk="0">
                        <a:lnSpc>
                          <a:spcPct val="87000"/>
                        </a:lnSpc>
                        <a:spcBef>
                          <a:spcPts val="5"/>
                        </a:spcBef>
                      </a:pPr>
                      <a:endParaRPr lang="en-US" altLang="en-US" sz="1900" dirty="0"/>
                    </a:p>
                  </a:txBody>
                  <a:tcPr marL="0" marR="0" marT="0" marB="0" vert="horz">
                    <a:lnL>
                      <a:noFill/>
                    </a:lnL>
                    <a:lnR>
                      <a:noFill/>
                    </a:lnR>
                    <a:lnT>
                      <a:noFill/>
                    </a:lnT>
                    <a:lnB>
                      <a:noFill/>
                    </a:lnB>
                  </a:tcPr>
                </a:tc>
                <a:tc>
                  <a:txBody>
                    <a:bodyPr/>
                    <a:lstStyle/>
                    <a:p>
                      <a:pPr algn="l" rtl="0" eaLnBrk="0">
                        <a:lnSpc>
                          <a:spcPct val="108000"/>
                        </a:lnSpc>
                      </a:pPr>
                      <a:endParaRPr lang="en-US" altLang="en-US" sz="700" dirty="0"/>
                    </a:p>
                    <a:p>
                      <a:pPr marL="1092835" algn="l" rtl="0" eaLnBrk="0">
                        <a:lnSpc>
                          <a:spcPct val="85000"/>
                        </a:lnSpc>
                        <a:spcBef>
                          <a:spcPts val="5"/>
                        </a:spcBef>
                      </a:pPr>
                      <a:r>
                        <a:rPr lang="zh-CN" altLang="en-US" sz="2200" dirty="0">
                          <a:latin typeface="微软雅黑" panose="020B0503020204020204" charset="-122"/>
                          <a:ea typeface="微软雅黑" panose="020B0503020204020204" charset="-122"/>
                        </a:rPr>
                        <a:t>传感器</a:t>
                      </a:r>
                      <a:endParaRPr lang="en-US" altLang="en-US" sz="2200" dirty="0"/>
                    </a:p>
                    <a:p>
                      <a:pPr marL="814705" algn="l" rtl="0" eaLnBrk="0">
                        <a:lnSpc>
                          <a:spcPct val="85000"/>
                        </a:lnSpc>
                        <a:spcBef>
                          <a:spcPts val="1155"/>
                        </a:spcBef>
                      </a:pPr>
                      <a:r>
                        <a:rPr sz="2200" kern="0" spc="-30" dirty="0">
                          <a:solidFill>
                            <a:srgbClr val="040000">
                              <a:alpha val="100000"/>
                            </a:srgbClr>
                          </a:solidFill>
                          <a:latin typeface="微软雅黑" panose="020B0503020204020204" charset="-122"/>
                          <a:ea typeface="微软雅黑" panose="020B0503020204020204" charset="-122"/>
                          <a:cs typeface="微软雅黑" panose="020B0503020204020204" charset="-122"/>
                        </a:rPr>
                        <a:t>相机帧率</a:t>
                      </a:r>
                      <a:endParaRPr lang="en-US" altLang="en-US" sz="2200" dirty="0"/>
                    </a:p>
                    <a:p>
                      <a:pPr marL="814705" algn="l" rtl="0" eaLnBrk="0">
                        <a:lnSpc>
                          <a:spcPct val="86000"/>
                        </a:lnSpc>
                        <a:spcBef>
                          <a:spcPts val="1260"/>
                        </a:spcBef>
                      </a:pPr>
                      <a:r>
                        <a:rPr lang="zh-CN" sz="2200" kern="0" spc="-30" dirty="0">
                          <a:solidFill>
                            <a:srgbClr val="040000">
                              <a:alpha val="100000"/>
                            </a:srgbClr>
                          </a:solidFill>
                          <a:latin typeface="微软雅黑" panose="020B0503020204020204" charset="-122"/>
                          <a:ea typeface="微软雅黑" panose="020B0503020204020204" charset="-122"/>
                          <a:cs typeface="微软雅黑" panose="020B0503020204020204" charset="-122"/>
                        </a:rPr>
                        <a:t> 光谱</a:t>
                      </a:r>
                      <a:endParaRPr lang="en-US" altLang="en-US" sz="2200" dirty="0"/>
                    </a:p>
                    <a:p>
                      <a:pPr marL="1094105" algn="l" rtl="0" eaLnBrk="0">
                        <a:lnSpc>
                          <a:spcPct val="86000"/>
                        </a:lnSpc>
                        <a:spcBef>
                          <a:spcPts val="1145"/>
                        </a:spcBef>
                      </a:pPr>
                      <a:r>
                        <a:rPr lang="en-US" sz="2200" kern="0" spc="-30" dirty="0">
                          <a:solidFill>
                            <a:srgbClr val="040000">
                              <a:alpha val="100000"/>
                            </a:srgbClr>
                          </a:solidFill>
                          <a:latin typeface="微软雅黑" panose="020B0503020204020204" charset="-122"/>
                          <a:ea typeface="微软雅黑" panose="020B0503020204020204" charset="-122"/>
                          <a:cs typeface="微软雅黑" panose="020B0503020204020204" charset="-122"/>
                        </a:rPr>
                        <a:t>ROI</a:t>
                      </a:r>
                      <a:endParaRPr lang="en-US" altLang="en-US" sz="2200" dirty="0"/>
                    </a:p>
                    <a:p>
                      <a:pPr marL="677545" algn="l" rtl="0" eaLnBrk="0">
                        <a:lnSpc>
                          <a:spcPct val="78000"/>
                        </a:lnSpc>
                        <a:spcBef>
                          <a:spcPts val="1395"/>
                        </a:spcBef>
                      </a:pPr>
                      <a:r>
                        <a:rPr lang="zh-CN" sz="2200" kern="0" spc="-30" dirty="0">
                          <a:solidFill>
                            <a:srgbClr val="040000">
                              <a:alpha val="100000"/>
                            </a:srgbClr>
                          </a:solidFill>
                          <a:latin typeface="微软雅黑" panose="020B0503020204020204" charset="-122"/>
                          <a:ea typeface="微软雅黑" panose="020B0503020204020204" charset="-122"/>
                          <a:cs typeface="微软雅黑" panose="020B0503020204020204" charset="-122"/>
                        </a:rPr>
                        <a:t>显示线款</a:t>
                      </a:r>
                      <a:endParaRPr lang="en-US" altLang="en-US" sz="2200" dirty="0"/>
                    </a:p>
                    <a:p>
                      <a:pPr marL="820420" algn="l" rtl="0" eaLnBrk="0">
                        <a:lnSpc>
                          <a:spcPts val="3260"/>
                        </a:lnSpc>
                      </a:pPr>
                      <a:r>
                        <a:rPr sz="2200" kern="0" spc="-30" dirty="0">
                          <a:solidFill>
                            <a:srgbClr val="040000">
                              <a:alpha val="100000"/>
                            </a:srgbClr>
                          </a:solidFill>
                          <a:latin typeface="微软雅黑" panose="020B0503020204020204" charset="-122"/>
                          <a:ea typeface="微软雅黑" panose="020B0503020204020204" charset="-122"/>
                          <a:cs typeface="微软雅黑" panose="020B0503020204020204" charset="-122"/>
                        </a:rPr>
                        <a:t>光源系统</a:t>
                      </a:r>
                      <a:endParaRPr lang="en-US" altLang="en-US" sz="2200" dirty="0"/>
                    </a:p>
                    <a:p>
                      <a:pPr marL="820420" algn="l" rtl="0" eaLnBrk="0">
                        <a:lnSpc>
                          <a:spcPts val="3505"/>
                        </a:lnSpc>
                      </a:pPr>
                      <a:r>
                        <a:rPr lang="zh-CN" sz="2200" kern="0" spc="-30" dirty="0">
                          <a:solidFill>
                            <a:srgbClr val="040000">
                              <a:alpha val="100000"/>
                            </a:srgbClr>
                          </a:solidFill>
                          <a:latin typeface="微软雅黑" panose="020B0503020204020204" charset="-122"/>
                          <a:ea typeface="微软雅黑" panose="020B0503020204020204" charset="-122"/>
                          <a:cs typeface="微软雅黑" panose="020B0503020204020204" charset="-122"/>
                        </a:rPr>
                        <a:t>波长</a:t>
                      </a:r>
                      <a:endParaRPr lang="en-US" altLang="en-US" sz="2200" dirty="0"/>
                    </a:p>
                    <a:p>
                      <a:pPr marL="822325" algn="l" rtl="0" eaLnBrk="0">
                        <a:lnSpc>
                          <a:spcPts val="3425"/>
                        </a:lnSpc>
                      </a:pPr>
                      <a:r>
                        <a:rPr sz="2200" kern="0" spc="-40" dirty="0">
                          <a:solidFill>
                            <a:srgbClr val="040000">
                              <a:alpha val="100000"/>
                            </a:srgbClr>
                          </a:solidFill>
                          <a:latin typeface="微软雅黑" panose="020B0503020204020204" charset="-122"/>
                          <a:ea typeface="微软雅黑" panose="020B0503020204020204" charset="-122"/>
                          <a:cs typeface="微软雅黑" panose="020B0503020204020204" charset="-122"/>
                        </a:rPr>
                        <a:t>滴液系统</a:t>
                      </a:r>
                      <a:endParaRPr lang="en-US" altLang="en-US" sz="2200" dirty="0"/>
                    </a:p>
                    <a:p>
                      <a:pPr algn="l" rtl="0" eaLnBrk="0">
                        <a:lnSpc>
                          <a:spcPct val="105000"/>
                        </a:lnSpc>
                      </a:pPr>
                      <a:endParaRPr lang="en-US" altLang="en-US" sz="1000" dirty="0"/>
                    </a:p>
                    <a:p>
                      <a:pPr algn="l" rtl="0" eaLnBrk="0">
                        <a:lnSpc>
                          <a:spcPct val="105000"/>
                        </a:lnSpc>
                      </a:pPr>
                      <a:endParaRPr lang="en-US" altLang="en-US" sz="1000" dirty="0"/>
                    </a:p>
                    <a:p>
                      <a:pPr algn="l" rtl="0" eaLnBrk="0">
                        <a:lnSpc>
                          <a:spcPct val="111000"/>
                        </a:lnSpc>
                      </a:pPr>
                      <a:r>
                        <a:rPr lang="en-US" altLang="en-US" sz="2400" dirty="0"/>
                        <a:t>           </a:t>
                      </a:r>
                      <a:r>
                        <a:rPr lang="zh-CN" altLang="en-US" sz="2400" dirty="0">
                          <a:latin typeface="微软雅黑" panose="020B0503020204020204" charset="-122"/>
                          <a:ea typeface="微软雅黑" panose="020B0503020204020204" charset="-122"/>
                        </a:rPr>
                        <a:t>滴液控制</a:t>
                      </a:r>
                      <a:r>
                        <a:rPr lang="en-US" altLang="en-US" sz="2400" dirty="0"/>
                        <a:t>        </a:t>
                      </a:r>
                      <a:endParaRPr lang="en-US" altLang="en-US" sz="2400" dirty="0"/>
                    </a:p>
                  </a:txBody>
                  <a:tcPr marL="0" marR="0" marT="0" marB="0" vert="horz">
                    <a:lnL>
                      <a:noFill/>
                    </a:lnL>
                    <a:lnR>
                      <a:noFill/>
                    </a:lnR>
                    <a:lnT>
                      <a:noFill/>
                    </a:lnT>
                    <a:lnB>
                      <a:noFill/>
                    </a:lnB>
                  </a:tcPr>
                </a:tc>
                <a:tc>
                  <a:txBody>
                    <a:bodyPr/>
                    <a:lstStyle/>
                    <a:p>
                      <a:pPr algn="l" rtl="0" eaLnBrk="0">
                        <a:lnSpc>
                          <a:spcPct val="108000"/>
                        </a:lnSpc>
                      </a:pPr>
                      <a:endParaRPr lang="en-US" altLang="en-US" sz="700" dirty="0"/>
                    </a:p>
                    <a:p>
                      <a:pPr algn="l" rtl="0" eaLnBrk="0">
                        <a:lnSpc>
                          <a:spcPct val="6000"/>
                        </a:lnSpc>
                      </a:pPr>
                      <a:endParaRPr lang="en-US" altLang="en-US" sz="100" dirty="0"/>
                    </a:p>
                    <a:p>
                      <a:pPr marL="2924175" algn="l" rtl="0" eaLnBrk="0">
                        <a:lnSpc>
                          <a:spcPct val="86000"/>
                        </a:lnSpc>
                      </a:pPr>
                      <a:r>
                        <a:rPr lang="en-US" altLang="en-US" sz="2200" dirty="0"/>
                        <a:t>SONY1/1.8</a:t>
                      </a:r>
                      <a:endParaRPr lang="en-US" altLang="en-US" sz="2200" dirty="0"/>
                    </a:p>
                    <a:p>
                      <a:pPr marL="2436495" algn="l" rtl="0" eaLnBrk="0">
                        <a:lnSpc>
                          <a:spcPct val="85000"/>
                        </a:lnSpc>
                        <a:spcBef>
                          <a:spcPts val="1115"/>
                        </a:spcBef>
                      </a:pPr>
                      <a:r>
                        <a:rPr lang="en-US" sz="2200" kern="0" spc="-110" dirty="0">
                          <a:solidFill>
                            <a:srgbClr val="040000">
                              <a:alpha val="100000"/>
                            </a:srgbClr>
                          </a:solidFill>
                          <a:latin typeface="微软雅黑" panose="020B0503020204020204" charset="-122"/>
                          <a:ea typeface="微软雅黑" panose="020B0503020204020204" charset="-122"/>
                          <a:cs typeface="微软雅黑" panose="020B0503020204020204" charset="-122"/>
                        </a:rPr>
                        <a:t>70</a:t>
                      </a:r>
                      <a:r>
                        <a:rPr sz="2200" kern="0" spc="-110" dirty="0">
                          <a:solidFill>
                            <a:srgbClr val="040000">
                              <a:alpha val="100000"/>
                            </a:srgbClr>
                          </a:solidFill>
                          <a:latin typeface="微软雅黑" panose="020B0503020204020204" charset="-122"/>
                          <a:ea typeface="微软雅黑" panose="020B0503020204020204" charset="-122"/>
                          <a:cs typeface="微软雅黑" panose="020B0503020204020204" charset="-122"/>
                        </a:rPr>
                        <a:t>fps（可选配更高帧率）</a:t>
                      </a:r>
                      <a:endParaRPr lang="en-US" altLang="en-US" sz="2200" dirty="0"/>
                    </a:p>
                    <a:p>
                      <a:pPr marL="3474085" algn="l" rtl="0" eaLnBrk="0">
                        <a:lnSpc>
                          <a:spcPct val="86000"/>
                        </a:lnSpc>
                        <a:spcBef>
                          <a:spcPts val="1280"/>
                        </a:spcBef>
                      </a:pPr>
                      <a:r>
                        <a:rPr lang="zh-CN" sz="2200" kern="0" spc="-60" dirty="0">
                          <a:solidFill>
                            <a:srgbClr val="040000">
                              <a:alpha val="100000"/>
                            </a:srgbClr>
                          </a:solidFill>
                          <a:latin typeface="微软雅黑" panose="020B0503020204020204" charset="-122"/>
                          <a:ea typeface="微软雅黑" panose="020B0503020204020204" charset="-122"/>
                          <a:cs typeface="微软雅黑" panose="020B0503020204020204" charset="-122"/>
                        </a:rPr>
                        <a:t>黑白</a:t>
                      </a:r>
                      <a:endParaRPr lang="en-US" altLang="en-US" sz="2200" dirty="0"/>
                    </a:p>
                    <a:p>
                      <a:pPr marL="2726690" algn="l" rtl="0" eaLnBrk="0">
                        <a:lnSpc>
                          <a:spcPct val="87000"/>
                        </a:lnSpc>
                        <a:spcBef>
                          <a:spcPts val="1165"/>
                        </a:spcBef>
                      </a:pPr>
                      <a:r>
                        <a:rPr lang="zh-CN" sz="2200" kern="0" spc="-30" dirty="0">
                          <a:solidFill>
                            <a:srgbClr val="040000">
                              <a:alpha val="100000"/>
                            </a:srgbClr>
                          </a:solidFill>
                          <a:latin typeface="微软雅黑" panose="020B0503020204020204" charset="-122"/>
                          <a:ea typeface="微软雅黑" panose="020B0503020204020204" charset="-122"/>
                          <a:cs typeface="微软雅黑" panose="020B0503020204020204" charset="-122"/>
                        </a:rPr>
                        <a:t>       自定义</a:t>
                      </a:r>
                      <a:endParaRPr lang="en-US" altLang="en-US" sz="2200" dirty="0"/>
                    </a:p>
                    <a:p>
                      <a:pPr marL="1068705" algn="l" rtl="0" eaLnBrk="0">
                        <a:lnSpc>
                          <a:spcPct val="81000"/>
                        </a:lnSpc>
                        <a:spcBef>
                          <a:spcPts val="1265"/>
                        </a:spcBef>
                      </a:pPr>
                      <a:r>
                        <a:rPr lang="zh-CN" sz="2200" kern="0" spc="-90" dirty="0">
                          <a:solidFill>
                            <a:srgbClr val="040000">
                              <a:alpha val="100000"/>
                            </a:srgbClr>
                          </a:solidFill>
                          <a:latin typeface="微软雅黑" panose="020B0503020204020204" charset="-122"/>
                          <a:ea typeface="宋体" panose="02010600030101010101" pitchFamily="2" charset="-122"/>
                          <a:cs typeface="微软雅黑" panose="020B0503020204020204" charset="-122"/>
                        </a:rPr>
                        <a:t>                                </a:t>
                      </a:r>
                      <a:r>
                        <a:rPr lang="zh-CN" sz="2200" kern="0" spc="-90" dirty="0">
                          <a:solidFill>
                            <a:srgbClr val="040000">
                              <a:alpha val="100000"/>
                            </a:srgbClr>
                          </a:solidFill>
                          <a:latin typeface="微软雅黑" panose="020B0503020204020204" charset="-122"/>
                          <a:ea typeface="微软雅黑" panose="020B0503020204020204" charset="-122"/>
                          <a:cs typeface="微软雅黑" panose="020B0503020204020204" charset="-122"/>
                        </a:rPr>
                        <a:t>自定义</a:t>
                      </a:r>
                      <a:endParaRPr lang="zh-CN" sz="2200" kern="0" spc="-90" dirty="0">
                        <a:solidFill>
                          <a:srgbClr val="040000">
                            <a:alpha val="100000"/>
                          </a:srgbClr>
                        </a:solidFill>
                        <a:latin typeface="微软雅黑" panose="020B0503020204020204" charset="-122"/>
                        <a:ea typeface="宋体" panose="02010600030101010101" pitchFamily="2" charset="-122"/>
                        <a:cs typeface="微软雅黑" panose="020B0503020204020204" charset="-122"/>
                      </a:endParaRPr>
                    </a:p>
                    <a:p>
                      <a:pPr marL="1068705" algn="l" rtl="0" eaLnBrk="0">
                        <a:lnSpc>
                          <a:spcPct val="81000"/>
                        </a:lnSpc>
                        <a:spcBef>
                          <a:spcPts val="1265"/>
                        </a:spcBef>
                      </a:pPr>
                      <a:r>
                        <a:rPr sz="2200" kern="0" spc="-20" dirty="0">
                          <a:solidFill>
                            <a:srgbClr val="040000">
                              <a:alpha val="100000"/>
                            </a:srgbClr>
                          </a:solidFill>
                          <a:latin typeface="微软雅黑" panose="020B0503020204020204" charset="-122"/>
                          <a:ea typeface="微软雅黑" panose="020B0503020204020204" charset="-122"/>
                          <a:cs typeface="微软雅黑" panose="020B0503020204020204" charset="-122"/>
                        </a:rPr>
                        <a:t>                   单波</a:t>
                      </a:r>
                      <a:r>
                        <a:rPr lang="zh-CN" sz="2200" kern="0" spc="-20" dirty="0">
                          <a:solidFill>
                            <a:srgbClr val="040000">
                              <a:alpha val="100000"/>
                            </a:srgbClr>
                          </a:solidFill>
                          <a:latin typeface="微软雅黑" panose="020B0503020204020204" charset="-122"/>
                          <a:ea typeface="微软雅黑" panose="020B0503020204020204" charset="-122"/>
                          <a:cs typeface="微软雅黑" panose="020B0503020204020204" charset="-122"/>
                        </a:rPr>
                        <a:t>波长工业</a:t>
                      </a:r>
                      <a:r>
                        <a:rPr lang="en-US" altLang="zh-CN" sz="2200" kern="0" spc="-20" dirty="0">
                          <a:solidFill>
                            <a:srgbClr val="040000">
                              <a:alpha val="100000"/>
                            </a:srgbClr>
                          </a:solidFill>
                          <a:latin typeface="微软雅黑" panose="020B0503020204020204" charset="-122"/>
                          <a:ea typeface="微软雅黑" panose="020B0503020204020204" charset="-122"/>
                          <a:cs typeface="微软雅黑" panose="020B0503020204020204" charset="-122"/>
                        </a:rPr>
                        <a:t>LED</a:t>
                      </a:r>
                      <a:r>
                        <a:rPr lang="zh-CN" altLang="en-US" sz="2200" kern="0" spc="-20" dirty="0">
                          <a:solidFill>
                            <a:srgbClr val="040000">
                              <a:alpha val="100000"/>
                            </a:srgbClr>
                          </a:solidFill>
                          <a:latin typeface="微软雅黑" panose="020B0503020204020204" charset="-122"/>
                          <a:ea typeface="微软雅黑" panose="020B0503020204020204" charset="-122"/>
                          <a:cs typeface="微软雅黑" panose="020B0503020204020204" charset="-122"/>
                        </a:rPr>
                        <a:t>（冷光）</a:t>
                      </a:r>
                      <a:endParaRPr lang="zh-CN" altLang="en-US" sz="2200" kern="0" spc="-20" dirty="0">
                        <a:solidFill>
                          <a:srgbClr val="040000">
                            <a:alpha val="100000"/>
                          </a:srgbClr>
                        </a:solidFill>
                        <a:latin typeface="微软雅黑" panose="020B0503020204020204" charset="-122"/>
                        <a:ea typeface="微软雅黑" panose="020B0503020204020204" charset="-122"/>
                        <a:cs typeface="微软雅黑" panose="020B0503020204020204" charset="-122"/>
                      </a:endParaRPr>
                    </a:p>
                    <a:p>
                      <a:pPr marL="1068705" algn="l" rtl="0" eaLnBrk="0">
                        <a:lnSpc>
                          <a:spcPct val="81000"/>
                        </a:lnSpc>
                        <a:spcBef>
                          <a:spcPts val="1265"/>
                        </a:spcBef>
                      </a:pPr>
                      <a:r>
                        <a:rPr sz="2200" kern="0" spc="-30" dirty="0">
                          <a:solidFill>
                            <a:srgbClr val="040000">
                              <a:alpha val="100000"/>
                            </a:srgbClr>
                          </a:solidFill>
                          <a:latin typeface="微软雅黑" panose="020B0503020204020204" charset="-122"/>
                          <a:ea typeface="微软雅黑" panose="020B0503020204020204" charset="-122"/>
                          <a:cs typeface="微软雅黑" panose="020B0503020204020204" charset="-122"/>
                        </a:rPr>
                        <a:t>                         </a:t>
                      </a:r>
                      <a:r>
                        <a:rPr lang="en-US" sz="2200" kern="0" spc="-30" dirty="0">
                          <a:solidFill>
                            <a:srgbClr val="040000">
                              <a:alpha val="100000"/>
                            </a:srgbClr>
                          </a:solidFill>
                          <a:latin typeface="微软雅黑" panose="020B0503020204020204" charset="-122"/>
                          <a:ea typeface="微软雅黑" panose="020B0503020204020204" charset="-122"/>
                          <a:cs typeface="微软雅黑" panose="020B0503020204020204" charset="-122"/>
                        </a:rPr>
                        <a:t>470mm</a:t>
                      </a:r>
                      <a:endParaRPr lang="en-US" sz="2200" kern="0" spc="-30" dirty="0">
                        <a:solidFill>
                          <a:srgbClr val="040000">
                            <a:alpha val="100000"/>
                          </a:srgbClr>
                        </a:solidFill>
                        <a:latin typeface="微软雅黑" panose="020B0503020204020204" charset="-122"/>
                        <a:ea typeface="微软雅黑" panose="020B0503020204020204" charset="-122"/>
                        <a:cs typeface="微软雅黑" panose="020B0503020204020204" charset="-122"/>
                      </a:endParaRPr>
                    </a:p>
                    <a:p>
                      <a:pPr marL="1068705" algn="l" rtl="0" eaLnBrk="0">
                        <a:lnSpc>
                          <a:spcPct val="81000"/>
                        </a:lnSpc>
                        <a:spcBef>
                          <a:spcPts val="1265"/>
                        </a:spcBef>
                      </a:pPr>
                      <a:r>
                        <a:rPr lang="en-US" sz="2200" kern="0" spc="-30" dirty="0">
                          <a:solidFill>
                            <a:srgbClr val="040000">
                              <a:alpha val="100000"/>
                            </a:srgbClr>
                          </a:solidFill>
                          <a:latin typeface="微软雅黑" panose="020B0503020204020204" charset="-122"/>
                          <a:ea typeface="微软雅黑" panose="020B0503020204020204" charset="-122"/>
                          <a:cs typeface="微软雅黑" panose="020B0503020204020204" charset="-122"/>
                        </a:rPr>
                        <a:t>                              </a:t>
                      </a:r>
                      <a:r>
                        <a:rPr lang="zh-CN" altLang="en-US" sz="2200" kern="0" spc="-30" dirty="0">
                          <a:solidFill>
                            <a:srgbClr val="040000">
                              <a:alpha val="100000"/>
                            </a:srgbClr>
                          </a:solidFill>
                          <a:latin typeface="微软雅黑" panose="020B0503020204020204" charset="-122"/>
                          <a:ea typeface="微软雅黑" panose="020B0503020204020204" charset="-122"/>
                          <a:cs typeface="微软雅黑" panose="020B0503020204020204" charset="-122"/>
                        </a:rPr>
                        <a:t>精密微量注射泵</a:t>
                      </a:r>
                      <a:endParaRPr lang="zh-CN" altLang="en-US" sz="2200" kern="0" spc="-30" dirty="0">
                        <a:solidFill>
                          <a:srgbClr val="040000">
                            <a:alpha val="100000"/>
                          </a:srgbClr>
                        </a:solidFill>
                        <a:latin typeface="微软雅黑" panose="020B0503020204020204" charset="-122"/>
                        <a:ea typeface="微软雅黑" panose="020B0503020204020204" charset="-122"/>
                        <a:cs typeface="微软雅黑" panose="020B0503020204020204" charset="-122"/>
                      </a:endParaRPr>
                    </a:p>
                    <a:p>
                      <a:pPr marL="1939290" algn="l" rtl="0" eaLnBrk="0">
                        <a:lnSpc>
                          <a:spcPct val="80000"/>
                        </a:lnSpc>
                        <a:spcBef>
                          <a:spcPts val="1245"/>
                        </a:spcBef>
                      </a:pPr>
                      <a:endParaRPr lang="en-US" altLang="en-US" sz="2200" dirty="0"/>
                    </a:p>
                    <a:p>
                      <a:pPr marL="1945640" algn="l" rtl="0" eaLnBrk="0">
                        <a:lnSpc>
                          <a:spcPts val="3265"/>
                        </a:lnSpc>
                      </a:pPr>
                      <a:r>
                        <a:rPr lang="en-US" altLang="en-US" sz="2200" dirty="0"/>
                        <a:t>              </a:t>
                      </a:r>
                      <a:r>
                        <a:rPr lang="en-US" altLang="en-US" sz="2200" dirty="0">
                          <a:latin typeface="微软雅黑" panose="020B0503020204020204" charset="-122"/>
                          <a:ea typeface="微软雅黑" panose="020B0503020204020204" charset="-122"/>
                          <a:cs typeface="微软雅黑" panose="020B0503020204020204" charset="-122"/>
                        </a:rPr>
                        <a:t>  </a:t>
                      </a:r>
                      <a:r>
                        <a:rPr lang="zh-CN" altLang="en-US" sz="2200" dirty="0">
                          <a:latin typeface="微软雅黑" panose="020B0503020204020204" charset="-122"/>
                          <a:ea typeface="微软雅黑" panose="020B0503020204020204" charset="-122"/>
                          <a:cs typeface="微软雅黑" panose="020B0503020204020204" charset="-122"/>
                        </a:rPr>
                        <a:t>手动</a:t>
                      </a:r>
                      <a:endParaRPr lang="zh-CN" altLang="en-US" sz="2200" dirty="0">
                        <a:latin typeface="微软雅黑" panose="020B0503020204020204" charset="-122"/>
                        <a:ea typeface="微软雅黑" panose="020B0503020204020204" charset="-122"/>
                        <a:cs typeface="微软雅黑" panose="020B0503020204020204" charset="-122"/>
                      </a:endParaRPr>
                    </a:p>
                  </a:txBody>
                  <a:tcPr marL="0" marR="0" marT="0" marB="0" vert="horz">
                    <a:lnL>
                      <a:noFill/>
                    </a:lnL>
                    <a:lnR>
                      <a:noFill/>
                    </a:lnR>
                    <a:lnT>
                      <a:noFill/>
                    </a:lnT>
                    <a:lnB>
                      <a:noFill/>
                    </a:lnB>
                  </a:tcPr>
                </a:tc>
                <a:tc>
                  <a:txBody>
                    <a:bodyPr/>
                    <a:lstStyle/>
                    <a:p>
                      <a:pPr algn="l" rtl="0" eaLnBrk="0">
                        <a:lnSpc>
                          <a:spcPct val="100000"/>
                        </a:lnSpc>
                      </a:pPr>
                      <a:endParaRPr lang="en-US" altLang="en-US" sz="1000" dirty="0"/>
                    </a:p>
                  </a:txBody>
                  <a:tcPr marL="0" marR="0" marT="0" marB="0" vert="horz">
                    <a:lnL>
                      <a:noFill/>
                    </a:lnL>
                    <a:lnR>
                      <a:noFill/>
                    </a:lnR>
                    <a:lnT>
                      <a:noFill/>
                    </a:lnT>
                    <a:lnB>
                      <a:noFill/>
                    </a:lnB>
                  </a:tcPr>
                </a:tc>
              </a:tr>
              <a:tr h="711200">
                <a:tc>
                  <a:txBody>
                    <a:bodyPr/>
                    <a:lstStyle/>
                    <a:p>
                      <a:pPr algn="l" rtl="0" eaLnBrk="0">
                        <a:lnSpc>
                          <a:spcPct val="154000"/>
                        </a:lnSpc>
                      </a:pPr>
                      <a:endParaRPr lang="en-US" altLang="en-US" sz="1000" dirty="0"/>
                    </a:p>
                    <a:p>
                      <a:pPr marL="3427095" algn="l" rtl="0" eaLnBrk="0">
                        <a:lnSpc>
                          <a:spcPct val="87000"/>
                        </a:lnSpc>
                        <a:spcBef>
                          <a:spcPts val="5"/>
                        </a:spcBef>
                      </a:pPr>
                      <a:endParaRPr lang="en-US" altLang="en-US" sz="1900" dirty="0"/>
                    </a:p>
                  </a:txBody>
                  <a:tcPr marL="0" marR="0" marT="0" marB="0" vert="horz">
                    <a:lnL>
                      <a:noFill/>
                    </a:lnL>
                    <a:lnR>
                      <a:noFill/>
                    </a:lnR>
                    <a:lnT>
                      <a:noFill/>
                    </a:lnT>
                    <a:lnB>
                      <a:noFill/>
                    </a:lnB>
                  </a:tcPr>
                </a:tc>
                <a:tc>
                  <a:txBody>
                    <a:bodyPr/>
                    <a:lstStyle/>
                    <a:p>
                      <a:pPr algn="l" rtl="0" eaLnBrk="0">
                        <a:lnSpc>
                          <a:spcPct val="114000"/>
                        </a:lnSpc>
                      </a:pPr>
                      <a:endParaRPr lang="en-US" altLang="en-US" sz="500" dirty="0"/>
                    </a:p>
                    <a:p>
                      <a:pPr marL="960755" algn="l" rtl="0" eaLnBrk="0">
                        <a:lnSpc>
                          <a:spcPct val="86000"/>
                        </a:lnSpc>
                        <a:spcBef>
                          <a:spcPts val="0"/>
                        </a:spcBef>
                      </a:pPr>
                      <a:endParaRPr lang="en-US" altLang="en-US" sz="2200" dirty="0"/>
                    </a:p>
                  </a:txBody>
                  <a:tcPr marL="0" marR="0" marT="0" marB="0" vert="horz">
                    <a:lnL>
                      <a:noFill/>
                    </a:lnL>
                    <a:lnR>
                      <a:noFill/>
                    </a:lnR>
                    <a:lnT>
                      <a:noFill/>
                    </a:lnT>
                    <a:lnB>
                      <a:noFill/>
                    </a:lnB>
                  </a:tcPr>
                </a:tc>
                <a:tc>
                  <a:txBody>
                    <a:bodyPr/>
                    <a:lstStyle/>
                    <a:p>
                      <a:pPr algn="l" rtl="0" eaLnBrk="0">
                        <a:lnSpc>
                          <a:spcPct val="110000"/>
                        </a:lnSpc>
                      </a:pPr>
                      <a:endParaRPr lang="en-US" altLang="en-US" sz="500" dirty="0"/>
                    </a:p>
                    <a:p>
                      <a:pPr marL="2234565" algn="l" rtl="0" eaLnBrk="0">
                        <a:lnSpc>
                          <a:spcPct val="89000"/>
                        </a:lnSpc>
                        <a:spcBef>
                          <a:spcPts val="5"/>
                        </a:spcBef>
                      </a:pPr>
                      <a:endParaRPr lang="en-US" altLang="en-US" sz="2200" dirty="0"/>
                    </a:p>
                  </a:txBody>
                  <a:tcPr marL="0" marR="0" marT="0" marB="0" vert="horz">
                    <a:lnL>
                      <a:noFill/>
                    </a:lnL>
                    <a:lnR>
                      <a:noFill/>
                    </a:lnR>
                    <a:lnT>
                      <a:noFill/>
                    </a:lnT>
                    <a:lnB>
                      <a:noFill/>
                    </a:lnB>
                  </a:tcPr>
                </a:tc>
                <a:tc>
                  <a:txBody>
                    <a:bodyPr/>
                    <a:lstStyle/>
                    <a:p>
                      <a:pPr algn="l" rtl="0" eaLnBrk="0">
                        <a:lnSpc>
                          <a:spcPct val="100000"/>
                        </a:lnSpc>
                      </a:pPr>
                      <a:endParaRPr lang="en-US" altLang="en-US" sz="1000" dirty="0"/>
                    </a:p>
                  </a:txBody>
                  <a:tcPr marL="0" marR="0" marT="0" marB="0" vert="horz">
                    <a:lnL>
                      <a:noFill/>
                    </a:lnL>
                    <a:lnR>
                      <a:noFill/>
                    </a:lnR>
                    <a:lnT>
                      <a:noFill/>
                    </a:lnT>
                    <a:lnB>
                      <a:noFill/>
                    </a:lnB>
                  </a:tcPr>
                </a:tc>
              </a:tr>
              <a:tr h="510540">
                <a:tc>
                  <a:txBody>
                    <a:bodyPr/>
                    <a:lstStyle/>
                    <a:p>
                      <a:pPr algn="l" rtl="0" eaLnBrk="0">
                        <a:lnSpc>
                          <a:spcPct val="158000"/>
                        </a:lnSpc>
                      </a:pPr>
                      <a:endParaRPr lang="en-US" altLang="en-US" sz="1000" dirty="0"/>
                    </a:p>
                    <a:p>
                      <a:pPr algn="l" rtl="0" eaLnBrk="0">
                        <a:lnSpc>
                          <a:spcPct val="7000"/>
                        </a:lnSpc>
                      </a:pPr>
                      <a:endParaRPr lang="en-US" altLang="en-US" sz="100" dirty="0"/>
                    </a:p>
                    <a:p>
                      <a:pPr algn="l" rtl="0" eaLnBrk="0">
                        <a:lnSpc>
                          <a:spcPct val="82000"/>
                        </a:lnSpc>
                      </a:pPr>
                      <a:r>
                        <a:rPr sz="2100" kern="0" spc="50" dirty="0">
                          <a:solidFill>
                            <a:srgbClr val="387076">
                              <a:alpha val="100000"/>
                            </a:srgbClr>
                          </a:solidFill>
                          <a:latin typeface="微软雅黑" panose="020B0503020204020204" charset="-122"/>
                          <a:ea typeface="微软雅黑" panose="020B0503020204020204" charset="-122"/>
                          <a:cs typeface="微软雅黑" panose="020B0503020204020204" charset="-122"/>
                        </a:rPr>
                        <a:t>科学检测</a:t>
                      </a:r>
                      <a:r>
                        <a:rPr sz="2100" kern="0" spc="-50" dirty="0">
                          <a:solidFill>
                            <a:srgbClr val="387076">
                              <a:alpha val="100000"/>
                            </a:srgbClr>
                          </a:solidFill>
                          <a:latin typeface="微软雅黑" panose="020B0503020204020204" charset="-122"/>
                          <a:ea typeface="微软雅黑" panose="020B0503020204020204" charset="-122"/>
                          <a:cs typeface="微软雅黑" panose="020B0503020204020204" charset="-122"/>
                        </a:rPr>
                        <a:t> </a:t>
                      </a:r>
                      <a:r>
                        <a:rPr sz="2100" kern="0" spc="50" dirty="0">
                          <a:solidFill>
                            <a:srgbClr val="387076">
                              <a:alpha val="100000"/>
                            </a:srgbClr>
                          </a:solidFill>
                          <a:latin typeface="微软雅黑" panose="020B0503020204020204" charset="-122"/>
                          <a:ea typeface="微软雅黑" panose="020B0503020204020204" charset="-122"/>
                          <a:cs typeface="微软雅黑" panose="020B0503020204020204" charset="-122"/>
                        </a:rPr>
                        <a:t>，</a:t>
                      </a:r>
                      <a:r>
                        <a:rPr sz="2100" kern="0" spc="-440" dirty="0">
                          <a:solidFill>
                            <a:srgbClr val="387076">
                              <a:alpha val="100000"/>
                            </a:srgbClr>
                          </a:solidFill>
                          <a:latin typeface="微软雅黑" panose="020B0503020204020204" charset="-122"/>
                          <a:ea typeface="微软雅黑" panose="020B0503020204020204" charset="-122"/>
                          <a:cs typeface="微软雅黑" panose="020B0503020204020204" charset="-122"/>
                        </a:rPr>
                        <a:t> </a:t>
                      </a:r>
                      <a:r>
                        <a:rPr sz="2100" kern="0" spc="50" dirty="0">
                          <a:solidFill>
                            <a:srgbClr val="387076">
                              <a:alpha val="100000"/>
                            </a:srgbClr>
                          </a:solidFill>
                          <a:latin typeface="微软雅黑" panose="020B0503020204020204" charset="-122"/>
                          <a:ea typeface="微软雅黑" panose="020B0503020204020204" charset="-122"/>
                          <a:cs typeface="微软雅黑" panose="020B0503020204020204" charset="-122"/>
                        </a:rPr>
                        <a:t>博采众长</a:t>
                      </a:r>
                      <a:r>
                        <a:rPr sz="2100" kern="0" spc="50" dirty="0">
                          <a:solidFill>
                            <a:srgbClr val="387076">
                              <a:alpha val="100000"/>
                            </a:srgbClr>
                          </a:solidFill>
                          <a:latin typeface="Arial" panose="020B0604020202020204"/>
                          <a:ea typeface="Arial" panose="020B0604020202020204"/>
                          <a:cs typeface="Arial" panose="020B0604020202020204"/>
                        </a:rPr>
                        <a:t>—</a:t>
                      </a:r>
                      <a:r>
                        <a:rPr sz="2100" kern="0" spc="-360" dirty="0">
                          <a:solidFill>
                            <a:srgbClr val="387076">
                              <a:alpha val="100000"/>
                            </a:srgbClr>
                          </a:solidFill>
                          <a:latin typeface="Arial" panose="020B0604020202020204"/>
                          <a:ea typeface="Arial" panose="020B0604020202020204"/>
                          <a:cs typeface="Arial" panose="020B0604020202020204"/>
                        </a:rPr>
                        <a:t> </a:t>
                      </a:r>
                      <a:r>
                        <a:rPr sz="2100" kern="0" spc="50" dirty="0">
                          <a:solidFill>
                            <a:srgbClr val="387076">
                              <a:alpha val="100000"/>
                            </a:srgbClr>
                          </a:solidFill>
                          <a:latin typeface="Arial" panose="020B0604020202020204"/>
                          <a:ea typeface="Arial" panose="020B0604020202020204"/>
                          <a:cs typeface="Arial" panose="020B0604020202020204"/>
                        </a:rPr>
                        <a:t>—</a:t>
                      </a:r>
                      <a:r>
                        <a:rPr sz="2100" kern="0" spc="-430" dirty="0">
                          <a:solidFill>
                            <a:srgbClr val="387076">
                              <a:alpha val="100000"/>
                            </a:srgbClr>
                          </a:solidFill>
                          <a:latin typeface="Arial" panose="020B0604020202020204"/>
                          <a:ea typeface="Arial" panose="020B0604020202020204"/>
                          <a:cs typeface="Arial" panose="020B0604020202020204"/>
                        </a:rPr>
                        <a:t> </a:t>
                      </a:r>
                      <a:r>
                        <a:rPr sz="2100" kern="0" spc="50" dirty="0">
                          <a:solidFill>
                            <a:srgbClr val="387076">
                              <a:alpha val="100000"/>
                            </a:srgbClr>
                          </a:solidFill>
                          <a:latin typeface="微软雅黑" panose="020B0503020204020204" charset="-122"/>
                          <a:ea typeface="微软雅黑" panose="020B0503020204020204" charset="-122"/>
                          <a:cs typeface="微软雅黑" panose="020B0503020204020204" charset="-122"/>
                        </a:rPr>
                        <a:t>表界面检测仪器研发制造商</a:t>
                      </a:r>
                      <a:endParaRPr lang="en-US" altLang="en-US" sz="2100" dirty="0"/>
                    </a:p>
                  </a:txBody>
                  <a:tcPr marL="0" marR="0" marT="0" marB="0" vert="horz">
                    <a:lnL>
                      <a:noFill/>
                    </a:lnL>
                    <a:lnR>
                      <a:noFill/>
                    </a:lnR>
                    <a:lnT>
                      <a:noFill/>
                    </a:lnT>
                    <a:lnB>
                      <a:noFill/>
                    </a:lnB>
                  </a:tcPr>
                </a:tc>
                <a:tc>
                  <a:txBody>
                    <a:bodyPr/>
                    <a:lstStyle/>
                    <a:p>
                      <a:pPr algn="l" rtl="0" eaLnBrk="0">
                        <a:lnSpc>
                          <a:spcPct val="100000"/>
                        </a:lnSpc>
                      </a:pPr>
                      <a:endParaRPr lang="en-US" altLang="en-US" sz="1000" dirty="0"/>
                    </a:p>
                  </a:txBody>
                  <a:tcPr marL="0" marR="0" marT="0" marB="0" vert="horz">
                    <a:lnL>
                      <a:noFill/>
                    </a:lnL>
                    <a:lnR>
                      <a:noFill/>
                    </a:lnR>
                    <a:lnT>
                      <a:noFill/>
                    </a:lnT>
                    <a:lnB>
                      <a:noFill/>
                    </a:lnB>
                  </a:tcPr>
                </a:tc>
                <a:tc>
                  <a:txBody>
                    <a:bodyPr/>
                    <a:lstStyle/>
                    <a:p>
                      <a:pPr algn="l" rtl="0" eaLnBrk="0">
                        <a:lnSpc>
                          <a:spcPct val="100000"/>
                        </a:lnSpc>
                      </a:pPr>
                      <a:endParaRPr lang="en-US" altLang="en-US" sz="1000" dirty="0"/>
                    </a:p>
                  </a:txBody>
                  <a:tcPr marL="0" marR="0" marT="0" marB="0" vert="horz">
                    <a:lnL>
                      <a:noFill/>
                    </a:lnL>
                    <a:lnR>
                      <a:noFill/>
                    </a:lnR>
                    <a:lnT>
                      <a:noFill/>
                    </a:lnT>
                    <a:lnB>
                      <a:noFill/>
                    </a:lnB>
                  </a:tcPr>
                </a:tc>
                <a:tc>
                  <a:txBody>
                    <a:bodyPr/>
                    <a:lstStyle/>
                    <a:p>
                      <a:pPr algn="l" rtl="0" eaLnBrk="0">
                        <a:lnSpc>
                          <a:spcPct val="165000"/>
                        </a:lnSpc>
                      </a:pPr>
                      <a:endParaRPr lang="en-US" altLang="en-US" sz="1000" dirty="0"/>
                    </a:p>
                    <a:p>
                      <a:pPr algn="l" rtl="0" eaLnBrk="0">
                        <a:lnSpc>
                          <a:spcPct val="9000"/>
                        </a:lnSpc>
                      </a:pPr>
                      <a:endParaRPr lang="en-US" altLang="en-US" sz="100" dirty="0"/>
                    </a:p>
                    <a:p>
                      <a:pPr algn="r" rtl="0" eaLnBrk="0">
                        <a:lnSpc>
                          <a:spcPct val="75000"/>
                        </a:lnSpc>
                      </a:pPr>
                      <a:r>
                        <a:rPr sz="2200" kern="0" spc="-100" dirty="0">
                          <a:solidFill>
                            <a:srgbClr val="387076">
                              <a:alpha val="100000"/>
                            </a:srgbClr>
                          </a:solidFill>
                          <a:latin typeface="微软雅黑" panose="020B0503020204020204" charset="-122"/>
                          <a:ea typeface="微软雅黑" panose="020B0503020204020204" charset="-122"/>
                          <a:cs typeface="微软雅黑" panose="020B0503020204020204" charset="-122"/>
                        </a:rPr>
                        <a:t>05</a:t>
                      </a:r>
                      <a:endParaRPr lang="en-US" altLang="en-US" sz="2200" dirty="0"/>
                    </a:p>
                  </a:txBody>
                  <a:tcPr marL="0" marR="0" marT="0" marB="0" vert="horz">
                    <a:lnL>
                      <a:noFill/>
                    </a:lnL>
                    <a:lnR>
                      <a:noFill/>
                    </a:lnR>
                    <a:lnT>
                      <a:noFill/>
                    </a:lnT>
                    <a:lnB>
                      <a:noFill/>
                    </a:lnB>
                  </a:tcPr>
                </a:tc>
              </a:tr>
            </a:tbl>
          </a:graphicData>
        </a:graphic>
      </p:graphicFrame>
      <p:pic>
        <p:nvPicPr>
          <p:cNvPr id="202" name="picture 202"/>
          <p:cNvPicPr>
            <a:picLocks noChangeAspect="1"/>
          </p:cNvPicPr>
          <p:nvPr/>
        </p:nvPicPr>
        <p:blipFill>
          <a:blip r:embed="rId3"/>
          <a:stretch>
            <a:fillRect/>
          </a:stretch>
        </p:blipFill>
        <p:spPr>
          <a:xfrm rot="21600000">
            <a:off x="0" y="2163584"/>
            <a:ext cx="20523200" cy="997140"/>
          </a:xfrm>
          <a:prstGeom prst="rect">
            <a:avLst/>
          </a:prstGeom>
        </p:spPr>
      </p:pic>
      <p:sp>
        <p:nvSpPr>
          <p:cNvPr id="212" name="textbox 212"/>
          <p:cNvSpPr/>
          <p:nvPr/>
        </p:nvSpPr>
        <p:spPr>
          <a:xfrm>
            <a:off x="768979" y="2367264"/>
            <a:ext cx="2790189" cy="513715"/>
          </a:xfrm>
          <a:prstGeom prst="rect">
            <a:avLst/>
          </a:prstGeom>
        </p:spPr>
        <p:txBody>
          <a:bodyPr vert="horz" wrap="square" lIns="0" tIns="0" rIns="0" bIns="0"/>
          <a:lstStyle/>
          <a:p>
            <a:pPr algn="l" rtl="0" eaLnBrk="0">
              <a:lnSpc>
                <a:spcPct val="81000"/>
              </a:lnSpc>
            </a:pPr>
            <a:endParaRPr lang="en-US" altLang="en-US" sz="100" dirty="0"/>
          </a:p>
          <a:p>
            <a:pPr marL="12700" algn="l" rtl="0" eaLnBrk="0">
              <a:lnSpc>
                <a:spcPct val="89000"/>
              </a:lnSpc>
            </a:pPr>
            <a:r>
              <a:rPr sz="3600" kern="0" spc="20" dirty="0">
                <a:solidFill>
                  <a:srgbClr val="FFFFFF">
                    <a:alpha val="100000"/>
                  </a:srgbClr>
                </a:solidFill>
                <a:latin typeface="微软雅黑" panose="020B0503020204020204" charset="-122"/>
                <a:ea typeface="微软雅黑" panose="020B0503020204020204" charset="-122"/>
                <a:cs typeface="微软雅黑" panose="020B0503020204020204" charset="-122"/>
              </a:rPr>
              <a:t>仪器设备规格</a:t>
            </a:r>
            <a:endParaRPr lang="en-US" altLang="en-US" sz="3600" dirty="0"/>
          </a:p>
        </p:txBody>
      </p:sp>
      <p:pic>
        <p:nvPicPr>
          <p:cNvPr id="220" name="picture 220"/>
          <p:cNvPicPr>
            <a:picLocks noChangeAspect="1"/>
          </p:cNvPicPr>
          <p:nvPr/>
        </p:nvPicPr>
        <p:blipFill>
          <a:blip r:embed="rId4"/>
          <a:stretch>
            <a:fillRect/>
          </a:stretch>
        </p:blipFill>
        <p:spPr>
          <a:xfrm rot="21600000">
            <a:off x="798106" y="2949956"/>
            <a:ext cx="2306876" cy="45973"/>
          </a:xfrm>
          <a:prstGeom prst="rect">
            <a:avLst/>
          </a:prstGeom>
        </p:spPr>
      </p:pic>
      <p:pic>
        <p:nvPicPr>
          <p:cNvPr id="3" name="图片 2"/>
          <p:cNvPicPr>
            <a:picLocks noChangeAspect="1"/>
          </p:cNvPicPr>
          <p:nvPr/>
        </p:nvPicPr>
        <p:blipFill>
          <a:blip r:embed="rId5"/>
          <a:srcRect l="17720" t="14114" r="22480" b="10301"/>
          <a:stretch>
            <a:fillRect/>
          </a:stretch>
        </p:blipFill>
        <p:spPr>
          <a:xfrm>
            <a:off x="916305" y="4123690"/>
            <a:ext cx="8394700" cy="795845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1600000">
            <a:off x="8850745" y="3875620"/>
            <a:ext cx="7524776" cy="8532279"/>
            <a:chOff x="0" y="0"/>
            <a:chExt cx="7524776" cy="8532279"/>
          </a:xfrm>
        </p:grpSpPr>
        <p:pic>
          <p:nvPicPr>
            <p:cNvPr id="222" name="picture 222"/>
            <p:cNvPicPr>
              <a:picLocks noChangeAspect="1"/>
            </p:cNvPicPr>
            <p:nvPr/>
          </p:nvPicPr>
          <p:blipFill>
            <a:blip r:embed="rId1"/>
            <a:stretch>
              <a:fillRect/>
            </a:stretch>
          </p:blipFill>
          <p:spPr>
            <a:xfrm rot="21600000">
              <a:off x="0" y="0"/>
              <a:ext cx="7524776" cy="8532279"/>
            </a:xfrm>
            <a:prstGeom prst="rect">
              <a:avLst/>
            </a:prstGeom>
          </p:spPr>
        </p:pic>
        <p:sp>
          <p:nvSpPr>
            <p:cNvPr id="224" name="textbox 224"/>
            <p:cNvSpPr/>
            <p:nvPr/>
          </p:nvSpPr>
          <p:spPr>
            <a:xfrm>
              <a:off x="-12700" y="-12700"/>
              <a:ext cx="7550784" cy="8582659"/>
            </a:xfrm>
            <a:prstGeom prst="rect">
              <a:avLst/>
            </a:prstGeom>
          </p:spPr>
          <p:txBody>
            <a:bodyPr vert="horz" wrap="square" lIns="0" tIns="0" rIns="0" bIns="0"/>
            <a:lstStyle/>
            <a:p>
              <a:pPr algn="l" rtl="0" eaLnBrk="0">
                <a:lnSpc>
                  <a:spcPct val="103000"/>
                </a:lnSpc>
              </a:pPr>
              <a:endParaRPr lang="en-US" altLang="en-US" sz="800" dirty="0"/>
            </a:p>
            <a:p>
              <a:pPr algn="l" rtl="0" eaLnBrk="0">
                <a:lnSpc>
                  <a:spcPct val="7000"/>
                </a:lnSpc>
              </a:pPr>
              <a:endParaRPr lang="en-US" altLang="en-US" sz="100" dirty="0"/>
            </a:p>
            <a:p>
              <a:pPr marL="3385820" algn="l" rtl="0" eaLnBrk="0">
                <a:lnSpc>
                  <a:spcPct val="82000"/>
                </a:lnSpc>
              </a:pPr>
              <a:r>
                <a:rPr sz="20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0-180°</a:t>
              </a:r>
              <a:endParaRPr lang="en-US" altLang="en-US" sz="2000" dirty="0"/>
            </a:p>
            <a:p>
              <a:pPr marL="3406140" algn="l" rtl="0" eaLnBrk="0">
                <a:lnSpc>
                  <a:spcPct val="82000"/>
                </a:lnSpc>
                <a:spcBef>
                  <a:spcPts val="1245"/>
                </a:spcBef>
              </a:pPr>
              <a:r>
                <a:rPr sz="20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0.01°</a:t>
              </a:r>
              <a:endParaRPr lang="en-US" altLang="en-US" sz="2000" dirty="0"/>
            </a:p>
            <a:p>
              <a:pPr marL="2917825" algn="l" rtl="0" eaLnBrk="0">
                <a:lnSpc>
                  <a:spcPct val="76000"/>
                </a:lnSpc>
                <a:spcBef>
                  <a:spcPts val="1320"/>
                </a:spcBef>
              </a:pPr>
              <a:r>
                <a:rPr sz="20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0.01°</a:t>
              </a:r>
              <a:endParaRPr lang="en-US" altLang="en-US" sz="2000" dirty="0"/>
            </a:p>
            <a:p>
              <a:pPr marL="3127375" algn="l" rtl="0" eaLnBrk="0">
                <a:lnSpc>
                  <a:spcPct val="76000"/>
                </a:lnSpc>
                <a:spcBef>
                  <a:spcPts val="1385"/>
                </a:spcBef>
              </a:pPr>
              <a:r>
                <a:rPr sz="20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0.01mN/m</a:t>
              </a:r>
              <a:endParaRPr lang="en-US" altLang="en-US" sz="2000" dirty="0"/>
            </a:p>
            <a:p>
              <a:pPr marL="2997835" algn="l" rtl="0" eaLnBrk="0">
                <a:lnSpc>
                  <a:spcPct val="90000"/>
                </a:lnSpc>
                <a:spcBef>
                  <a:spcPts val="1310"/>
                </a:spcBef>
              </a:pPr>
              <a:r>
                <a:rPr sz="2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软件自动读取</a:t>
              </a:r>
              <a:endParaRPr lang="en-US" altLang="en-US" sz="2000" dirty="0"/>
            </a:p>
            <a:p>
              <a:pPr marL="2073910" algn="l" rtl="0" eaLnBrk="0">
                <a:lnSpc>
                  <a:spcPct val="91000"/>
                </a:lnSpc>
                <a:spcBef>
                  <a:spcPts val="1125"/>
                </a:spcBef>
              </a:pPr>
              <a:r>
                <a:rPr sz="2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OWRK法，Zisman法，EOS法</a:t>
              </a:r>
              <a:endParaRPr lang="en-US" altLang="en-US" sz="2000" dirty="0"/>
            </a:p>
            <a:p>
              <a:pPr marL="1511300" algn="l" rtl="0" eaLnBrk="0">
                <a:lnSpc>
                  <a:spcPct val="92000"/>
                </a:lnSpc>
                <a:spcBef>
                  <a:spcPts val="1060"/>
                </a:spcBef>
              </a:pPr>
              <a:r>
                <a:rPr sz="20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Fowkes</a:t>
              </a:r>
              <a:r>
                <a:rPr sz="2000" kern="0" spc="90" dirty="0">
                  <a:solidFill>
                    <a:srgbClr val="000000">
                      <a:alpha val="100000"/>
                    </a:srgbClr>
                  </a:solidFill>
                  <a:latin typeface="微软雅黑" panose="020B0503020204020204" charset="-122"/>
                  <a:ea typeface="微软雅黑" panose="020B0503020204020204" charset="-122"/>
                  <a:cs typeface="微软雅黑" panose="020B0503020204020204" charset="-122"/>
                </a:rPr>
                <a:t>法,</a:t>
              </a:r>
              <a:r>
                <a:rPr sz="20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Wuwim</a:t>
              </a:r>
              <a:r>
                <a:rPr sz="2000" kern="0" spc="90" dirty="0">
                  <a:solidFill>
                    <a:srgbClr val="000000">
                      <a:alpha val="100000"/>
                    </a:srgbClr>
                  </a:solidFill>
                  <a:latin typeface="微软雅黑" panose="020B0503020204020204" charset="-122"/>
                  <a:ea typeface="微软雅黑" panose="020B0503020204020204" charset="-122"/>
                  <a:cs typeface="微软雅黑" panose="020B0503020204020204" charset="-122"/>
                </a:rPr>
                <a:t>法、色散力、极性力</a:t>
              </a:r>
              <a:endParaRPr lang="en-US" altLang="en-US" sz="2000" dirty="0"/>
            </a:p>
            <a:p>
              <a:pPr marL="2490470" algn="l" rtl="0" eaLnBrk="0">
                <a:lnSpc>
                  <a:spcPct val="87000"/>
                </a:lnSpc>
                <a:spcBef>
                  <a:spcPts val="940"/>
                </a:spcBef>
              </a:pPr>
              <a:r>
                <a:rPr sz="2000" kern="0" spc="-150" dirty="0">
                  <a:solidFill>
                    <a:srgbClr val="000000">
                      <a:alpha val="100000"/>
                    </a:srgbClr>
                  </a:solidFill>
                  <a:latin typeface="微软雅黑" panose="020B0503020204020204" charset="-122"/>
                  <a:ea typeface="微软雅黑" panose="020B0503020204020204" charset="-122"/>
                  <a:cs typeface="微软雅黑" panose="020B0503020204020204" charset="-122"/>
                </a:rPr>
                <a:t>（可添加算法及液体库）</a:t>
              </a:r>
              <a:endParaRPr lang="en-US" altLang="en-US" sz="2000" dirty="0"/>
            </a:p>
            <a:p>
              <a:pPr marL="3002280" algn="l" rtl="0" eaLnBrk="0">
                <a:lnSpc>
                  <a:spcPct val="82000"/>
                </a:lnSpc>
                <a:spcBef>
                  <a:spcPts val="1300"/>
                </a:spcBef>
              </a:pPr>
              <a:r>
                <a:rPr lang="zh-CN" sz="2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可扩展</a:t>
              </a:r>
              <a:endParaRPr lang="en-US" altLang="en-US" sz="2000" dirty="0"/>
            </a:p>
            <a:p>
              <a:pPr marL="3002280" algn="l" rtl="0" eaLnBrk="0">
                <a:lnSpc>
                  <a:spcPts val="3210"/>
                </a:lnSpc>
              </a:pPr>
              <a:r>
                <a:rPr lang="zh-CN" sz="2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可扩展</a:t>
              </a:r>
              <a:endParaRPr lang="en-US" altLang="en-US" sz="2000" dirty="0"/>
            </a:p>
            <a:p>
              <a:pPr marL="3002280" algn="l" rtl="0" eaLnBrk="0">
                <a:lnSpc>
                  <a:spcPts val="3325"/>
                </a:lnSpc>
              </a:pPr>
              <a:r>
                <a:rPr lang="zh-CN" sz="2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可扩展</a:t>
              </a:r>
              <a:endParaRPr lang="en-US" altLang="en-US" sz="2000" dirty="0"/>
            </a:p>
            <a:p>
              <a:pPr marL="1598930" algn="l" rtl="0" eaLnBrk="0">
                <a:lnSpc>
                  <a:spcPct val="90000"/>
                </a:lnSpc>
                <a:spcBef>
                  <a:spcPts val="1550"/>
                </a:spcBef>
              </a:pPr>
              <a:r>
                <a:rPr sz="2000"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分辨率拟合法、弧面法、θ</a:t>
              </a:r>
              <a:r>
                <a:rPr sz="20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/2、切线法</a:t>
              </a:r>
              <a:endParaRPr lang="en-US" altLang="en-US" sz="2000" dirty="0"/>
            </a:p>
            <a:p>
              <a:pPr marL="2412365" algn="l" rtl="0" eaLnBrk="0">
                <a:lnSpc>
                  <a:spcPct val="90000"/>
                </a:lnSpc>
                <a:spcBef>
                  <a:spcPts val="330"/>
                </a:spcBef>
              </a:pPr>
              <a:r>
                <a:rPr sz="20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量角法、宽高法、L-Y法</a:t>
              </a:r>
              <a:endParaRPr lang="en-US" altLang="en-US" sz="2000" dirty="0"/>
            </a:p>
            <a:p>
              <a:pPr marL="2364105" algn="l" rtl="0" eaLnBrk="0">
                <a:lnSpc>
                  <a:spcPct val="89000"/>
                </a:lnSpc>
                <a:spcBef>
                  <a:spcPts val="385"/>
                </a:spcBef>
              </a:pPr>
              <a:r>
                <a:rPr sz="2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圆法、椭圆法、斜椭圆</a:t>
              </a:r>
              <a:r>
                <a:rPr sz="20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法</a:t>
              </a:r>
              <a:endParaRPr lang="en-US" altLang="en-US" sz="2000" dirty="0"/>
            </a:p>
            <a:p>
              <a:pPr algn="l" rtl="0" eaLnBrk="0">
                <a:lnSpc>
                  <a:spcPct val="121000"/>
                </a:lnSpc>
              </a:pPr>
              <a:endParaRPr lang="en-US" altLang="en-US" sz="1000" dirty="0"/>
            </a:p>
            <a:p>
              <a:pPr marL="2082165" algn="l" rtl="0" eaLnBrk="0">
                <a:lnSpc>
                  <a:spcPct val="81000"/>
                </a:lnSpc>
                <a:spcBef>
                  <a:spcPts val="610"/>
                </a:spcBef>
              </a:pPr>
              <a:r>
                <a:rPr sz="20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座滴法、纤维法、动态润湿法</a:t>
              </a:r>
              <a:endParaRPr lang="en-US" altLang="en-US" sz="2000" dirty="0"/>
            </a:p>
            <a:p>
              <a:pPr marL="1955165" algn="l" rtl="0" eaLnBrk="0">
                <a:lnSpc>
                  <a:spcPts val="2495"/>
                </a:lnSpc>
              </a:pPr>
              <a:r>
                <a:rPr sz="20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悬滴法、倒置悬滴法、附着滴法</a:t>
              </a:r>
              <a:endParaRPr lang="en-US" altLang="en-US" sz="2000" dirty="0"/>
            </a:p>
            <a:p>
              <a:pPr marL="1915795" algn="l" rtl="0" eaLnBrk="0">
                <a:lnSpc>
                  <a:spcPts val="2515"/>
                </a:lnSpc>
              </a:pPr>
              <a:r>
                <a:rPr sz="2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插针法、3D形貌法、气泡捕获法</a:t>
              </a:r>
              <a:endParaRPr lang="en-US" altLang="en-US" sz="2000" dirty="0"/>
            </a:p>
            <a:p>
              <a:pPr algn="l" rtl="0" eaLnBrk="0">
                <a:lnSpc>
                  <a:spcPct val="111000"/>
                </a:lnSpc>
              </a:pPr>
              <a:endParaRPr lang="en-US" altLang="en-US" sz="1000" dirty="0"/>
            </a:p>
            <a:p>
              <a:pPr marL="1559560" algn="l" rtl="0" eaLnBrk="0">
                <a:lnSpc>
                  <a:spcPct val="82000"/>
                </a:lnSpc>
                <a:spcBef>
                  <a:spcPts val="605"/>
                </a:spcBef>
              </a:pPr>
              <a:r>
                <a:rPr sz="2000"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润湿性分析、静态分析</a:t>
              </a:r>
              <a:r>
                <a:rPr sz="20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、实时动态分析</a:t>
              </a:r>
              <a:endParaRPr lang="en-US" altLang="en-US" sz="2000" dirty="0"/>
            </a:p>
            <a:p>
              <a:pPr marL="1557020" algn="l" rtl="0" eaLnBrk="0">
                <a:lnSpc>
                  <a:spcPts val="2510"/>
                </a:lnSpc>
              </a:pPr>
              <a:r>
                <a:rPr sz="2000"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拍照分析、视频分析、前进</a:t>
              </a:r>
              <a:r>
                <a:rPr sz="20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后退角分析</a:t>
              </a:r>
              <a:endParaRPr lang="en-US" altLang="en-US" sz="2000" dirty="0"/>
            </a:p>
            <a:p>
              <a:pPr algn="l" rtl="0" eaLnBrk="0">
                <a:lnSpc>
                  <a:spcPct val="104000"/>
                </a:lnSpc>
              </a:pPr>
              <a:endParaRPr lang="en-US" altLang="en-US" sz="1000" dirty="0"/>
            </a:p>
            <a:p>
              <a:pPr marL="2475230" algn="l" rtl="0" eaLnBrk="0">
                <a:lnSpc>
                  <a:spcPct val="90000"/>
                </a:lnSpc>
                <a:spcBef>
                  <a:spcPts val="610"/>
                </a:spcBef>
              </a:pPr>
              <a:r>
                <a:rPr sz="20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全自动、半自动、手动</a:t>
              </a:r>
              <a:endParaRPr lang="en-US" altLang="en-US" sz="2000" dirty="0"/>
            </a:p>
            <a:p>
              <a:pPr algn="l" rtl="0" eaLnBrk="0">
                <a:lnSpc>
                  <a:spcPct val="100000"/>
                </a:lnSpc>
              </a:pPr>
              <a:endParaRPr lang="en-US" altLang="en-US" sz="1000" dirty="0"/>
            </a:p>
            <a:p>
              <a:pPr algn="l" rtl="0" eaLnBrk="0">
                <a:lnSpc>
                  <a:spcPct val="6000"/>
                </a:lnSpc>
              </a:pPr>
              <a:endParaRPr lang="en-US" altLang="en-US" sz="100" dirty="0"/>
            </a:p>
            <a:p>
              <a:pPr marL="1787525" algn="l" rtl="0" eaLnBrk="0">
                <a:lnSpc>
                  <a:spcPct val="89000"/>
                </a:lnSpc>
              </a:pPr>
              <a:r>
                <a:rPr sz="20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Word</a:t>
              </a:r>
              <a:r>
                <a:rPr sz="2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sz="20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EXCEL</a:t>
              </a:r>
              <a:r>
                <a:rPr sz="2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、谱图、照片、视频</a:t>
              </a:r>
              <a:endParaRPr lang="en-US" altLang="en-US" sz="2000" dirty="0"/>
            </a:p>
          </p:txBody>
        </p:sp>
      </p:grpSp>
      <p:grpSp>
        <p:nvGrpSpPr>
          <p:cNvPr id="4" name="group 4"/>
          <p:cNvGrpSpPr/>
          <p:nvPr/>
        </p:nvGrpSpPr>
        <p:grpSpPr>
          <a:xfrm rot="21600000">
            <a:off x="6167195" y="3875620"/>
            <a:ext cx="2574265" cy="8532279"/>
            <a:chOff x="0" y="0"/>
            <a:chExt cx="2574265" cy="8532279"/>
          </a:xfrm>
        </p:grpSpPr>
        <p:pic>
          <p:nvPicPr>
            <p:cNvPr id="226" name="picture 226"/>
            <p:cNvPicPr>
              <a:picLocks noChangeAspect="1"/>
            </p:cNvPicPr>
            <p:nvPr/>
          </p:nvPicPr>
          <p:blipFill>
            <a:blip r:embed="rId2"/>
            <a:stretch>
              <a:fillRect/>
            </a:stretch>
          </p:blipFill>
          <p:spPr>
            <a:xfrm rot="21600000">
              <a:off x="0" y="0"/>
              <a:ext cx="2574265" cy="8532279"/>
            </a:xfrm>
            <a:prstGeom prst="rect">
              <a:avLst/>
            </a:prstGeom>
          </p:spPr>
        </p:pic>
        <p:sp>
          <p:nvSpPr>
            <p:cNvPr id="228" name="textbox 228"/>
            <p:cNvSpPr/>
            <p:nvPr/>
          </p:nvSpPr>
          <p:spPr>
            <a:xfrm>
              <a:off x="-12700" y="-12700"/>
              <a:ext cx="2599689" cy="8557894"/>
            </a:xfrm>
            <a:prstGeom prst="rect">
              <a:avLst/>
            </a:prstGeom>
          </p:spPr>
          <p:txBody>
            <a:bodyPr vert="horz" wrap="square" lIns="0" tIns="0" rIns="0" bIns="0"/>
            <a:lstStyle/>
            <a:p>
              <a:pPr algn="l" rtl="0" eaLnBrk="0">
                <a:lnSpc>
                  <a:spcPct val="105000"/>
                </a:lnSpc>
              </a:pPr>
              <a:endParaRPr lang="en-US" altLang="en-US" sz="600" dirty="0"/>
            </a:p>
            <a:p>
              <a:pPr marL="392430" algn="l" rtl="0" eaLnBrk="0">
                <a:lnSpc>
                  <a:spcPct val="89000"/>
                </a:lnSpc>
                <a:spcBef>
                  <a:spcPts val="5"/>
                </a:spcBef>
              </a:pPr>
              <a:r>
                <a:rPr sz="20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接触角测量范围</a:t>
              </a:r>
              <a:endParaRPr lang="en-US" altLang="en-US" sz="2000" dirty="0"/>
            </a:p>
            <a:p>
              <a:pPr marL="260985" algn="l" rtl="0" eaLnBrk="0">
                <a:lnSpc>
                  <a:spcPct val="90000"/>
                </a:lnSpc>
                <a:spcBef>
                  <a:spcPts val="1085"/>
                </a:spcBef>
              </a:pPr>
              <a:r>
                <a:rPr sz="20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接触角分辨率精度</a:t>
              </a:r>
              <a:endParaRPr lang="en-US" altLang="en-US" sz="2000" dirty="0"/>
            </a:p>
            <a:p>
              <a:pPr marL="391160" algn="l" rtl="0" eaLnBrk="0">
                <a:lnSpc>
                  <a:spcPct val="90000"/>
                </a:lnSpc>
                <a:spcBef>
                  <a:spcPts val="1160"/>
                </a:spcBef>
              </a:pPr>
              <a:r>
                <a:rPr lang="zh-CN" sz="20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接触角测量精度</a:t>
              </a:r>
              <a:endParaRPr lang="en-US" altLang="en-US" sz="2000" dirty="0"/>
            </a:p>
            <a:p>
              <a:pPr marL="128905" algn="l" rtl="0" eaLnBrk="0">
                <a:lnSpc>
                  <a:spcPct val="82000"/>
                </a:lnSpc>
                <a:spcBef>
                  <a:spcPts val="1050"/>
                </a:spcBef>
              </a:pPr>
              <a:r>
                <a:rPr sz="20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表面张力分辨率精度</a:t>
              </a:r>
              <a:endParaRPr lang="en-US" altLang="en-US" sz="2000" dirty="0"/>
            </a:p>
            <a:p>
              <a:pPr marL="791210" algn="l" rtl="0" eaLnBrk="0">
                <a:lnSpc>
                  <a:spcPts val="3305"/>
                </a:lnSpc>
              </a:pPr>
              <a:r>
                <a:rPr sz="20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动态张力</a:t>
              </a:r>
              <a:endParaRPr lang="en-US" altLang="en-US" sz="2000" dirty="0"/>
            </a:p>
            <a:p>
              <a:pPr algn="l" rtl="0" eaLnBrk="0">
                <a:lnSpc>
                  <a:spcPct val="106000"/>
                </a:lnSpc>
              </a:pPr>
              <a:endParaRPr lang="en-US" altLang="en-US" sz="1000" dirty="0"/>
            </a:p>
            <a:p>
              <a:pPr algn="l" rtl="0" eaLnBrk="0">
                <a:lnSpc>
                  <a:spcPct val="106000"/>
                </a:lnSpc>
              </a:pPr>
              <a:endParaRPr lang="en-US" altLang="en-US" sz="1000" dirty="0"/>
            </a:p>
            <a:p>
              <a:pPr algn="l" rtl="0" eaLnBrk="0">
                <a:lnSpc>
                  <a:spcPct val="107000"/>
                </a:lnSpc>
              </a:pPr>
              <a:endParaRPr lang="en-US" altLang="en-US" sz="1000" dirty="0"/>
            </a:p>
            <a:p>
              <a:pPr marL="391160" algn="l" rtl="0" eaLnBrk="0">
                <a:lnSpc>
                  <a:spcPct val="90000"/>
                </a:lnSpc>
                <a:spcBef>
                  <a:spcPts val="600"/>
                </a:spcBef>
              </a:pPr>
              <a:r>
                <a:rPr sz="20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表面能测量方法</a:t>
              </a:r>
              <a:endParaRPr lang="en-US" altLang="en-US" sz="2000" dirty="0"/>
            </a:p>
            <a:p>
              <a:pPr algn="l" rtl="0" eaLnBrk="0">
                <a:lnSpc>
                  <a:spcPct val="109000"/>
                </a:lnSpc>
              </a:pPr>
              <a:endParaRPr lang="en-US" altLang="en-US" sz="1000" dirty="0"/>
            </a:p>
            <a:p>
              <a:pPr algn="l" rtl="0" eaLnBrk="0">
                <a:lnSpc>
                  <a:spcPct val="110000"/>
                </a:lnSpc>
              </a:pPr>
              <a:endParaRPr lang="en-US" altLang="en-US" sz="1000" dirty="0"/>
            </a:p>
            <a:p>
              <a:pPr algn="l" rtl="0" eaLnBrk="0">
                <a:lnSpc>
                  <a:spcPct val="110000"/>
                </a:lnSpc>
              </a:pPr>
              <a:endParaRPr lang="en-US" altLang="en-US" sz="1000" dirty="0"/>
            </a:p>
            <a:p>
              <a:pPr marL="913130" algn="l" rtl="0" eaLnBrk="0">
                <a:lnSpc>
                  <a:spcPct val="89000"/>
                </a:lnSpc>
                <a:spcBef>
                  <a:spcPts val="600"/>
                </a:spcBef>
              </a:pPr>
              <a:r>
                <a:rPr sz="2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粘附功</a:t>
              </a:r>
              <a:endParaRPr lang="en-US" altLang="en-US" sz="2000" dirty="0"/>
            </a:p>
            <a:p>
              <a:pPr marL="783590" algn="l" rtl="0" eaLnBrk="0">
                <a:lnSpc>
                  <a:spcPct val="88000"/>
                </a:lnSpc>
                <a:spcBef>
                  <a:spcPts val="1085"/>
                </a:spcBef>
              </a:pPr>
              <a:r>
                <a:rPr sz="2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铺展系数</a:t>
              </a:r>
              <a:endParaRPr lang="en-US" altLang="en-US" sz="2000" dirty="0"/>
            </a:p>
            <a:p>
              <a:pPr marL="918210" algn="l" rtl="0" eaLnBrk="0">
                <a:lnSpc>
                  <a:spcPct val="89000"/>
                </a:lnSpc>
                <a:spcBef>
                  <a:spcPts val="1195"/>
                </a:spcBef>
              </a:pPr>
              <a:r>
                <a:rPr sz="20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浸湿功</a:t>
              </a:r>
              <a:endParaRPr lang="en-US" altLang="en-US" sz="2000" dirty="0"/>
            </a:p>
            <a:p>
              <a:pPr algn="l" rtl="0" eaLnBrk="0">
                <a:lnSpc>
                  <a:spcPct val="136000"/>
                </a:lnSpc>
              </a:pPr>
              <a:endParaRPr lang="en-US" altLang="en-US" sz="1000" dirty="0"/>
            </a:p>
            <a:p>
              <a:pPr algn="l" rtl="0" eaLnBrk="0">
                <a:lnSpc>
                  <a:spcPct val="136000"/>
                </a:lnSpc>
              </a:pPr>
              <a:endParaRPr lang="en-US" altLang="en-US" sz="1000" dirty="0"/>
            </a:p>
            <a:p>
              <a:pPr marL="784225" algn="l" rtl="0" eaLnBrk="0">
                <a:lnSpc>
                  <a:spcPct val="90000"/>
                </a:lnSpc>
                <a:spcBef>
                  <a:spcPts val="610"/>
                </a:spcBef>
              </a:pPr>
              <a:r>
                <a:rPr sz="2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软件算法</a:t>
              </a:r>
              <a:endParaRPr lang="en-US" altLang="en-US" sz="2000" dirty="0"/>
            </a:p>
            <a:p>
              <a:pPr algn="l" rtl="0" eaLnBrk="0">
                <a:lnSpc>
                  <a:spcPct val="108000"/>
                </a:lnSpc>
              </a:pPr>
              <a:endParaRPr lang="en-US" altLang="en-US" sz="1000" dirty="0"/>
            </a:p>
            <a:p>
              <a:pPr algn="l" rtl="0" eaLnBrk="0">
                <a:lnSpc>
                  <a:spcPct val="108000"/>
                </a:lnSpc>
              </a:pPr>
              <a:endParaRPr lang="en-US" altLang="en-US" sz="1000" dirty="0"/>
            </a:p>
            <a:p>
              <a:pPr algn="l" rtl="0" eaLnBrk="0">
                <a:lnSpc>
                  <a:spcPct val="108000"/>
                </a:lnSpc>
              </a:pPr>
              <a:endParaRPr lang="en-US" altLang="en-US" sz="1000" dirty="0"/>
            </a:p>
            <a:p>
              <a:pPr algn="l" rtl="0" eaLnBrk="0">
                <a:lnSpc>
                  <a:spcPct val="108000"/>
                </a:lnSpc>
              </a:pPr>
              <a:endParaRPr lang="en-US" altLang="en-US" sz="1000" dirty="0"/>
            </a:p>
            <a:p>
              <a:pPr algn="l" rtl="0" eaLnBrk="0">
                <a:lnSpc>
                  <a:spcPct val="108000"/>
                </a:lnSpc>
              </a:pPr>
              <a:endParaRPr lang="en-US" altLang="en-US" sz="1000" dirty="0"/>
            </a:p>
            <a:p>
              <a:pPr marL="784860" algn="l" rtl="0" eaLnBrk="0">
                <a:lnSpc>
                  <a:spcPct val="89000"/>
                </a:lnSpc>
                <a:spcBef>
                  <a:spcPts val="605"/>
                </a:spcBef>
              </a:pPr>
              <a:r>
                <a:rPr sz="2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分析方法</a:t>
              </a:r>
              <a:endParaRPr lang="en-US" altLang="en-US" sz="2000" dirty="0"/>
            </a:p>
            <a:p>
              <a:pPr algn="l" rtl="0" eaLnBrk="0">
                <a:lnSpc>
                  <a:spcPct val="105000"/>
                </a:lnSpc>
              </a:pPr>
              <a:endParaRPr lang="en-US" altLang="en-US" sz="1000" dirty="0"/>
            </a:p>
            <a:p>
              <a:pPr algn="l" rtl="0" eaLnBrk="0">
                <a:lnSpc>
                  <a:spcPct val="105000"/>
                </a:lnSpc>
              </a:pPr>
              <a:endParaRPr lang="en-US" altLang="en-US" sz="1000" dirty="0"/>
            </a:p>
            <a:p>
              <a:pPr algn="l" rtl="0" eaLnBrk="0">
                <a:lnSpc>
                  <a:spcPct val="106000"/>
                </a:lnSpc>
              </a:pPr>
              <a:endParaRPr lang="en-US" altLang="en-US" sz="1000" dirty="0"/>
            </a:p>
            <a:p>
              <a:pPr algn="l" rtl="0" eaLnBrk="0">
                <a:lnSpc>
                  <a:spcPct val="106000"/>
                </a:lnSpc>
              </a:pPr>
              <a:endParaRPr lang="en-US" altLang="en-US" sz="1000" dirty="0"/>
            </a:p>
            <a:p>
              <a:pPr marL="784860" algn="l" rtl="0" eaLnBrk="0">
                <a:lnSpc>
                  <a:spcPct val="89000"/>
                </a:lnSpc>
                <a:spcBef>
                  <a:spcPts val="610"/>
                </a:spcBef>
              </a:pPr>
              <a:r>
                <a:rPr sz="2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分析方式</a:t>
              </a:r>
              <a:endParaRPr lang="en-US" altLang="en-US" sz="2000" dirty="0"/>
            </a:p>
            <a:p>
              <a:pPr algn="l" rtl="0" eaLnBrk="0">
                <a:lnSpc>
                  <a:spcPct val="193000"/>
                </a:lnSpc>
              </a:pPr>
              <a:endParaRPr lang="en-US" altLang="en-US" sz="1000" dirty="0"/>
            </a:p>
            <a:p>
              <a:pPr marL="783590" algn="l" rtl="0" eaLnBrk="0">
                <a:lnSpc>
                  <a:spcPct val="80000"/>
                </a:lnSpc>
                <a:spcBef>
                  <a:spcPts val="605"/>
                </a:spcBef>
              </a:pPr>
              <a:r>
                <a:rPr sz="2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测量方式</a:t>
              </a:r>
              <a:endParaRPr lang="en-US" altLang="en-US" sz="2000" dirty="0"/>
            </a:p>
            <a:p>
              <a:pPr marL="782955" algn="l" rtl="0" eaLnBrk="0">
                <a:lnSpc>
                  <a:spcPts val="3080"/>
                </a:lnSpc>
              </a:pPr>
              <a:r>
                <a:rPr sz="2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保存模式</a:t>
              </a:r>
              <a:endParaRPr lang="en-US" altLang="en-US" sz="2000" dirty="0"/>
            </a:p>
          </p:txBody>
        </p:sp>
      </p:grpSp>
      <p:pic>
        <p:nvPicPr>
          <p:cNvPr id="230" name="picture 230"/>
          <p:cNvPicPr>
            <a:picLocks noChangeAspect="1"/>
          </p:cNvPicPr>
          <p:nvPr/>
        </p:nvPicPr>
        <p:blipFill>
          <a:blip r:embed="rId3"/>
          <a:stretch>
            <a:fillRect/>
          </a:stretch>
        </p:blipFill>
        <p:spPr>
          <a:xfrm rot="21600000">
            <a:off x="0" y="2163584"/>
            <a:ext cx="20523200" cy="997140"/>
          </a:xfrm>
          <a:prstGeom prst="rect">
            <a:avLst/>
          </a:prstGeom>
        </p:spPr>
      </p:pic>
      <p:sp>
        <p:nvSpPr>
          <p:cNvPr id="232" name="textbox 232"/>
          <p:cNvSpPr/>
          <p:nvPr/>
        </p:nvSpPr>
        <p:spPr>
          <a:xfrm>
            <a:off x="903319" y="13036568"/>
            <a:ext cx="23339425" cy="323850"/>
          </a:xfrm>
          <a:prstGeom prst="rect">
            <a:avLst/>
          </a:prstGeom>
        </p:spPr>
        <p:txBody>
          <a:bodyPr vert="horz" wrap="square" lIns="0" tIns="0" rIns="0" bIns="0"/>
          <a:lstStyle/>
          <a:p>
            <a:pPr algn="l" rtl="0" eaLnBrk="0">
              <a:lnSpc>
                <a:spcPct val="73000"/>
              </a:lnSpc>
            </a:pPr>
            <a:endParaRPr lang="en-US" altLang="en-US" sz="100" dirty="0"/>
          </a:p>
          <a:p>
            <a:pPr marL="12700" algn="l" rtl="0" eaLnBrk="0">
              <a:lnSpc>
                <a:spcPct val="89000"/>
              </a:lnSpc>
            </a:pPr>
            <a:r>
              <a:rPr sz="2200" kern="0" spc="0" dirty="0">
                <a:solidFill>
                  <a:srgbClr val="387076">
                    <a:alpha val="100000"/>
                  </a:srgbClr>
                </a:solidFill>
                <a:latin typeface="微软雅黑" panose="020B0503020204020204" charset="-122"/>
                <a:ea typeface="微软雅黑" panose="020B0503020204020204" charset="-122"/>
                <a:cs typeface="微软雅黑" panose="020B0503020204020204" charset="-122"/>
              </a:rPr>
              <a:t>科学检测，博采众长一一表界面检测仪器研发制造商</a:t>
            </a:r>
            <a:r>
              <a:rPr sz="2200" kern="0" spc="0" dirty="0">
                <a:solidFill>
                  <a:srgbClr val="387076">
                    <a:alpha val="100000"/>
                  </a:srgbClr>
                </a:solidFill>
                <a:latin typeface="微软雅黑" panose="020B0503020204020204" charset="-122"/>
                <a:ea typeface="微软雅黑" panose="020B0503020204020204" charset="-122"/>
                <a:cs typeface="微软雅黑" panose="020B0503020204020204" charset="-122"/>
              </a:rPr>
              <a:t>                                                                                                                                                                                  </a:t>
            </a:r>
            <a:r>
              <a:rPr sz="2200" kern="0" spc="-10" dirty="0">
                <a:solidFill>
                  <a:srgbClr val="387076">
                    <a:alpha val="100000"/>
                  </a:srgbClr>
                </a:solidFill>
                <a:latin typeface="微软雅黑" panose="020B0503020204020204" charset="-122"/>
                <a:ea typeface="微软雅黑" panose="020B0503020204020204" charset="-122"/>
                <a:cs typeface="微软雅黑" panose="020B0503020204020204" charset="-122"/>
              </a:rPr>
              <a:t>                       </a:t>
            </a:r>
            <a:r>
              <a:rPr sz="3400" kern="0" spc="-10" baseline="5000" dirty="0">
                <a:solidFill>
                  <a:srgbClr val="387076">
                    <a:alpha val="100000"/>
                  </a:srgbClr>
                </a:solidFill>
                <a:latin typeface="微软雅黑" panose="020B0503020204020204" charset="-122"/>
                <a:ea typeface="微软雅黑" panose="020B0503020204020204" charset="-122"/>
                <a:cs typeface="微软雅黑" panose="020B0503020204020204" charset="-122"/>
              </a:rPr>
              <a:t>07</a:t>
            </a:r>
            <a:endParaRPr lang="en-US" altLang="en-US" sz="3400" baseline="5000" dirty="0"/>
          </a:p>
        </p:txBody>
      </p:sp>
      <p:pic>
        <p:nvPicPr>
          <p:cNvPr id="234" name="picture 234"/>
          <p:cNvPicPr>
            <a:picLocks noChangeAspect="1"/>
          </p:cNvPicPr>
          <p:nvPr/>
        </p:nvPicPr>
        <p:blipFill>
          <a:blip r:embed="rId4"/>
          <a:stretch>
            <a:fillRect/>
          </a:stretch>
        </p:blipFill>
        <p:spPr>
          <a:xfrm rot="21600000">
            <a:off x="17367885" y="8907829"/>
            <a:ext cx="1610867" cy="1512544"/>
          </a:xfrm>
          <a:prstGeom prst="rect">
            <a:avLst/>
          </a:prstGeom>
        </p:spPr>
      </p:pic>
      <p:pic>
        <p:nvPicPr>
          <p:cNvPr id="236" name="picture 236"/>
          <p:cNvPicPr>
            <a:picLocks noChangeAspect="1"/>
          </p:cNvPicPr>
          <p:nvPr/>
        </p:nvPicPr>
        <p:blipFill>
          <a:blip r:embed="rId5"/>
          <a:stretch>
            <a:fillRect/>
          </a:stretch>
        </p:blipFill>
        <p:spPr>
          <a:xfrm rot="21600000">
            <a:off x="17438834" y="10658614"/>
            <a:ext cx="1482357" cy="1546085"/>
          </a:xfrm>
          <a:prstGeom prst="rect">
            <a:avLst/>
          </a:prstGeom>
        </p:spPr>
      </p:pic>
      <p:pic>
        <p:nvPicPr>
          <p:cNvPr id="238" name="picture 238"/>
          <p:cNvPicPr>
            <a:picLocks noChangeAspect="1"/>
          </p:cNvPicPr>
          <p:nvPr/>
        </p:nvPicPr>
        <p:blipFill>
          <a:blip r:embed="rId6"/>
          <a:stretch>
            <a:fillRect/>
          </a:stretch>
        </p:blipFill>
        <p:spPr>
          <a:xfrm rot="21600000">
            <a:off x="17445200" y="3974427"/>
            <a:ext cx="1480171" cy="1522218"/>
          </a:xfrm>
          <a:prstGeom prst="rect">
            <a:avLst/>
          </a:prstGeom>
        </p:spPr>
      </p:pic>
      <p:pic>
        <p:nvPicPr>
          <p:cNvPr id="240" name="picture 240"/>
          <p:cNvPicPr>
            <a:picLocks noChangeAspect="1"/>
          </p:cNvPicPr>
          <p:nvPr/>
        </p:nvPicPr>
        <p:blipFill>
          <a:blip r:embed="rId7"/>
          <a:stretch>
            <a:fillRect/>
          </a:stretch>
        </p:blipFill>
        <p:spPr>
          <a:xfrm rot="21600000">
            <a:off x="17456306" y="7341878"/>
            <a:ext cx="1469504" cy="1353947"/>
          </a:xfrm>
          <a:prstGeom prst="rect">
            <a:avLst/>
          </a:prstGeom>
        </p:spPr>
      </p:pic>
      <p:pic>
        <p:nvPicPr>
          <p:cNvPr id="242" name="picture 242"/>
          <p:cNvPicPr>
            <a:picLocks noChangeAspect="1"/>
          </p:cNvPicPr>
          <p:nvPr/>
        </p:nvPicPr>
        <p:blipFill>
          <a:blip r:embed="rId8"/>
          <a:stretch>
            <a:fillRect/>
          </a:stretch>
        </p:blipFill>
        <p:spPr>
          <a:xfrm rot="21600000">
            <a:off x="17450711" y="5725399"/>
            <a:ext cx="883146" cy="1389570"/>
          </a:xfrm>
          <a:prstGeom prst="rect">
            <a:avLst/>
          </a:prstGeom>
        </p:spPr>
      </p:pic>
      <p:sp>
        <p:nvSpPr>
          <p:cNvPr id="244" name="textbox 244"/>
          <p:cNvSpPr/>
          <p:nvPr/>
        </p:nvSpPr>
        <p:spPr>
          <a:xfrm>
            <a:off x="768979" y="2365856"/>
            <a:ext cx="2790189" cy="508634"/>
          </a:xfrm>
          <a:prstGeom prst="rect">
            <a:avLst/>
          </a:prstGeom>
        </p:spPr>
        <p:txBody>
          <a:bodyPr vert="horz" wrap="square" lIns="0" tIns="0" rIns="0" bIns="0"/>
          <a:lstStyle/>
          <a:p>
            <a:pPr algn="l" rtl="0" eaLnBrk="0">
              <a:lnSpc>
                <a:spcPct val="84000"/>
              </a:lnSpc>
            </a:pPr>
            <a:endParaRPr lang="en-US" altLang="en-US" sz="100" dirty="0"/>
          </a:p>
          <a:p>
            <a:pPr marL="12700" algn="l" rtl="0" eaLnBrk="0">
              <a:lnSpc>
                <a:spcPct val="88000"/>
              </a:lnSpc>
            </a:pPr>
            <a:r>
              <a:rPr sz="3600" kern="0" spc="20" dirty="0">
                <a:solidFill>
                  <a:srgbClr val="FFFFFF">
                    <a:alpha val="100000"/>
                  </a:srgbClr>
                </a:solidFill>
                <a:latin typeface="微软雅黑" panose="020B0503020204020204" charset="-122"/>
                <a:ea typeface="微软雅黑" panose="020B0503020204020204" charset="-122"/>
                <a:cs typeface="微软雅黑" panose="020B0503020204020204" charset="-122"/>
              </a:rPr>
              <a:t>仪器软件参数</a:t>
            </a:r>
            <a:endParaRPr lang="en-US" altLang="en-US" sz="3600" dirty="0"/>
          </a:p>
        </p:txBody>
      </p:sp>
      <p:sp>
        <p:nvSpPr>
          <p:cNvPr id="248" name="rect"/>
          <p:cNvSpPr/>
          <p:nvPr/>
        </p:nvSpPr>
        <p:spPr>
          <a:xfrm>
            <a:off x="18618454" y="5724204"/>
            <a:ext cx="307009" cy="1390853"/>
          </a:xfrm>
          <a:prstGeom prst="rect">
            <a:avLst/>
          </a:prstGeom>
          <a:solidFill>
            <a:srgbClr val="387076">
              <a:alpha val="23921"/>
            </a:srgbClr>
          </a:solidFill>
          <a:ln cap="flat">
            <a:noFill/>
            <a:prstDash val="solid"/>
            <a:miter lim="0"/>
          </a:ln>
        </p:spPr>
        <p:txBody>
          <a:bodyPr rtlCol="0"/>
          <a:lstStyle/>
          <a:p>
            <a:pPr algn="ctr"/>
            <a:endParaRPr lang="zh-CN" altLang="en-US"/>
          </a:p>
        </p:txBody>
      </p:sp>
      <p:pic>
        <p:nvPicPr>
          <p:cNvPr id="254" name="picture 254"/>
          <p:cNvPicPr>
            <a:picLocks noChangeAspect="1"/>
          </p:cNvPicPr>
          <p:nvPr/>
        </p:nvPicPr>
        <p:blipFill>
          <a:blip r:embed="rId9"/>
          <a:stretch>
            <a:fillRect/>
          </a:stretch>
        </p:blipFill>
        <p:spPr>
          <a:xfrm rot="21600000">
            <a:off x="798106" y="2949956"/>
            <a:ext cx="2306876" cy="45973"/>
          </a:xfrm>
          <a:prstGeom prst="rect">
            <a:avLst/>
          </a:prstGeom>
        </p:spPr>
      </p:pic>
      <p:sp>
        <p:nvSpPr>
          <p:cNvPr id="7" name="矩形 6"/>
          <p:cNvSpPr/>
          <p:nvPr/>
        </p:nvSpPr>
        <p:spPr>
          <a:xfrm>
            <a:off x="17066260" y="3611880"/>
            <a:ext cx="3949065" cy="9055735"/>
          </a:xfrm>
          <a:prstGeom prst="rect">
            <a:avLst/>
          </a:prstGeom>
          <a:solidFill>
            <a:schemeClr val="bg1"/>
          </a:solidFill>
          <a:ln cap="sq">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 name="picture 256"/>
          <p:cNvPicPr>
            <a:picLocks noChangeAspect="1"/>
          </p:cNvPicPr>
          <p:nvPr/>
        </p:nvPicPr>
        <p:blipFill>
          <a:blip r:embed="rId1"/>
          <a:stretch>
            <a:fillRect/>
          </a:stretch>
        </p:blipFill>
        <p:spPr>
          <a:xfrm rot="21600000">
            <a:off x="0" y="2163584"/>
            <a:ext cx="20523200" cy="997140"/>
          </a:xfrm>
          <a:prstGeom prst="rect">
            <a:avLst/>
          </a:prstGeom>
        </p:spPr>
      </p:pic>
      <p:pic>
        <p:nvPicPr>
          <p:cNvPr id="258" name="picture 258"/>
          <p:cNvPicPr>
            <a:picLocks noChangeAspect="1"/>
          </p:cNvPicPr>
          <p:nvPr/>
        </p:nvPicPr>
        <p:blipFill>
          <a:blip r:embed="rId2"/>
          <a:stretch>
            <a:fillRect/>
          </a:stretch>
        </p:blipFill>
        <p:spPr>
          <a:xfrm rot="21600000">
            <a:off x="6828395" y="4227512"/>
            <a:ext cx="4654360" cy="3265652"/>
          </a:xfrm>
          <a:prstGeom prst="rect">
            <a:avLst/>
          </a:prstGeom>
        </p:spPr>
      </p:pic>
      <p:pic>
        <p:nvPicPr>
          <p:cNvPr id="260" name="picture 260"/>
          <p:cNvPicPr>
            <a:picLocks noChangeAspect="1"/>
          </p:cNvPicPr>
          <p:nvPr/>
        </p:nvPicPr>
        <p:blipFill>
          <a:blip r:embed="rId3"/>
          <a:stretch>
            <a:fillRect/>
          </a:stretch>
        </p:blipFill>
        <p:spPr>
          <a:xfrm rot="21600000">
            <a:off x="12789851" y="8239678"/>
            <a:ext cx="4654346" cy="3265652"/>
          </a:xfrm>
          <a:prstGeom prst="rect">
            <a:avLst/>
          </a:prstGeom>
        </p:spPr>
      </p:pic>
      <p:pic>
        <p:nvPicPr>
          <p:cNvPr id="262" name="picture 262"/>
          <p:cNvPicPr>
            <a:picLocks noChangeAspect="1"/>
          </p:cNvPicPr>
          <p:nvPr/>
        </p:nvPicPr>
        <p:blipFill>
          <a:blip r:embed="rId4"/>
          <a:stretch>
            <a:fillRect/>
          </a:stretch>
        </p:blipFill>
        <p:spPr>
          <a:xfrm rot="21600000">
            <a:off x="6828395" y="8236115"/>
            <a:ext cx="4654360" cy="3265639"/>
          </a:xfrm>
          <a:prstGeom prst="rect">
            <a:avLst/>
          </a:prstGeom>
        </p:spPr>
      </p:pic>
      <p:pic>
        <p:nvPicPr>
          <p:cNvPr id="264" name="picture 264"/>
          <p:cNvPicPr>
            <a:picLocks noChangeAspect="1"/>
          </p:cNvPicPr>
          <p:nvPr/>
        </p:nvPicPr>
        <p:blipFill>
          <a:blip r:embed="rId5"/>
          <a:stretch>
            <a:fillRect/>
          </a:stretch>
        </p:blipFill>
        <p:spPr>
          <a:xfrm rot="21600000">
            <a:off x="1156665" y="4227512"/>
            <a:ext cx="4654321" cy="3265652"/>
          </a:xfrm>
          <a:prstGeom prst="rect">
            <a:avLst/>
          </a:prstGeom>
        </p:spPr>
      </p:pic>
      <p:pic>
        <p:nvPicPr>
          <p:cNvPr id="268" name="picture 268"/>
          <p:cNvPicPr>
            <a:picLocks noChangeAspect="1"/>
          </p:cNvPicPr>
          <p:nvPr/>
        </p:nvPicPr>
        <p:blipFill>
          <a:blip r:embed="rId6"/>
          <a:stretch>
            <a:fillRect/>
          </a:stretch>
        </p:blipFill>
        <p:spPr>
          <a:xfrm rot="21600000">
            <a:off x="18461597" y="8239683"/>
            <a:ext cx="4654359" cy="3258576"/>
          </a:xfrm>
          <a:prstGeom prst="rect">
            <a:avLst/>
          </a:prstGeom>
        </p:spPr>
      </p:pic>
      <p:pic>
        <p:nvPicPr>
          <p:cNvPr id="270" name="picture 270"/>
          <p:cNvPicPr>
            <a:picLocks noChangeAspect="1"/>
          </p:cNvPicPr>
          <p:nvPr/>
        </p:nvPicPr>
        <p:blipFill>
          <a:blip r:embed="rId7"/>
          <a:stretch>
            <a:fillRect/>
          </a:stretch>
        </p:blipFill>
        <p:spPr>
          <a:xfrm rot="21600000">
            <a:off x="19415836" y="4660903"/>
            <a:ext cx="2756927" cy="2756946"/>
          </a:xfrm>
          <a:prstGeom prst="rect">
            <a:avLst/>
          </a:prstGeom>
        </p:spPr>
      </p:pic>
      <p:sp>
        <p:nvSpPr>
          <p:cNvPr id="272" name="textbox 272"/>
          <p:cNvSpPr/>
          <p:nvPr/>
        </p:nvSpPr>
        <p:spPr>
          <a:xfrm>
            <a:off x="903319" y="13036568"/>
            <a:ext cx="23339425" cy="323850"/>
          </a:xfrm>
          <a:prstGeom prst="rect">
            <a:avLst/>
          </a:prstGeom>
        </p:spPr>
        <p:txBody>
          <a:bodyPr vert="horz" wrap="square" lIns="0" tIns="0" rIns="0" bIns="0"/>
          <a:lstStyle/>
          <a:p>
            <a:pPr algn="l" rtl="0" eaLnBrk="0">
              <a:lnSpc>
                <a:spcPct val="73000"/>
              </a:lnSpc>
            </a:pPr>
            <a:endParaRPr lang="en-US" altLang="en-US" sz="100" dirty="0"/>
          </a:p>
          <a:p>
            <a:pPr algn="r" rtl="0" eaLnBrk="0">
              <a:lnSpc>
                <a:spcPct val="89000"/>
              </a:lnSpc>
            </a:pPr>
            <a:r>
              <a:rPr sz="2200" kern="0" spc="-40" dirty="0">
                <a:solidFill>
                  <a:srgbClr val="387076">
                    <a:alpha val="100000"/>
                  </a:srgbClr>
                </a:solidFill>
                <a:latin typeface="微软雅黑" panose="020B0503020204020204" charset="-122"/>
                <a:ea typeface="微软雅黑" panose="020B0503020204020204" charset="-122"/>
                <a:cs typeface="微软雅黑" panose="020B0503020204020204" charset="-122"/>
              </a:rPr>
              <a:t>科学检测</a:t>
            </a:r>
            <a:r>
              <a:rPr sz="2200" kern="0" spc="-150" dirty="0">
                <a:solidFill>
                  <a:srgbClr val="387076">
                    <a:alpha val="100000"/>
                  </a:srgbClr>
                </a:solidFill>
                <a:latin typeface="微软雅黑" panose="020B0503020204020204" charset="-122"/>
                <a:ea typeface="微软雅黑" panose="020B0503020204020204" charset="-122"/>
                <a:cs typeface="微软雅黑" panose="020B0503020204020204" charset="-122"/>
              </a:rPr>
              <a:t> </a:t>
            </a:r>
            <a:r>
              <a:rPr sz="2200" kern="0" spc="-40" dirty="0">
                <a:solidFill>
                  <a:srgbClr val="387076">
                    <a:alpha val="100000"/>
                  </a:srgbClr>
                </a:solidFill>
                <a:latin typeface="微软雅黑" panose="020B0503020204020204" charset="-122"/>
                <a:ea typeface="微软雅黑" panose="020B0503020204020204" charset="-122"/>
                <a:cs typeface="微软雅黑" panose="020B0503020204020204" charset="-122"/>
              </a:rPr>
              <a:t>，</a:t>
            </a:r>
            <a:r>
              <a:rPr sz="2200" kern="0" spc="-540" dirty="0">
                <a:solidFill>
                  <a:srgbClr val="387076">
                    <a:alpha val="100000"/>
                  </a:srgbClr>
                </a:solidFill>
                <a:latin typeface="微软雅黑" panose="020B0503020204020204" charset="-122"/>
                <a:ea typeface="微软雅黑" panose="020B0503020204020204" charset="-122"/>
                <a:cs typeface="微软雅黑" panose="020B0503020204020204" charset="-122"/>
              </a:rPr>
              <a:t> </a:t>
            </a:r>
            <a:r>
              <a:rPr sz="2200" kern="0" spc="-40" dirty="0">
                <a:solidFill>
                  <a:srgbClr val="387076">
                    <a:alpha val="100000"/>
                  </a:srgbClr>
                </a:solidFill>
                <a:latin typeface="微软雅黑" panose="020B0503020204020204" charset="-122"/>
                <a:ea typeface="微软雅黑" panose="020B0503020204020204" charset="-122"/>
                <a:cs typeface="微软雅黑" panose="020B0503020204020204" charset="-122"/>
              </a:rPr>
              <a:t>博采众长</a:t>
            </a:r>
            <a:r>
              <a:rPr sz="2200" kern="0" spc="-40" dirty="0">
                <a:solidFill>
                  <a:srgbClr val="387076">
                    <a:alpha val="100000"/>
                  </a:srgbClr>
                </a:solidFill>
                <a:latin typeface="Arial" panose="020B0604020202020204"/>
                <a:ea typeface="Arial" panose="020B0604020202020204"/>
                <a:cs typeface="Arial" panose="020B0604020202020204"/>
              </a:rPr>
              <a:t>—</a:t>
            </a:r>
            <a:r>
              <a:rPr sz="2200" kern="0" spc="-380" dirty="0">
                <a:solidFill>
                  <a:srgbClr val="387076">
                    <a:alpha val="100000"/>
                  </a:srgbClr>
                </a:solidFill>
                <a:latin typeface="Arial" panose="020B0604020202020204"/>
                <a:ea typeface="Arial" panose="020B0604020202020204"/>
                <a:cs typeface="Arial" panose="020B0604020202020204"/>
              </a:rPr>
              <a:t> </a:t>
            </a:r>
            <a:r>
              <a:rPr sz="2200" kern="0" spc="-40" dirty="0">
                <a:solidFill>
                  <a:srgbClr val="387076">
                    <a:alpha val="100000"/>
                  </a:srgbClr>
                </a:solidFill>
                <a:latin typeface="Arial" panose="020B0604020202020204"/>
                <a:ea typeface="Arial" panose="020B0604020202020204"/>
                <a:cs typeface="Arial" panose="020B0604020202020204"/>
              </a:rPr>
              <a:t>—</a:t>
            </a:r>
            <a:r>
              <a:rPr sz="2200" kern="0" spc="-460" dirty="0">
                <a:solidFill>
                  <a:srgbClr val="387076">
                    <a:alpha val="100000"/>
                  </a:srgbClr>
                </a:solidFill>
                <a:latin typeface="Arial" panose="020B0604020202020204"/>
                <a:ea typeface="Arial" panose="020B0604020202020204"/>
                <a:cs typeface="Arial" panose="020B0604020202020204"/>
              </a:rPr>
              <a:t> </a:t>
            </a:r>
            <a:r>
              <a:rPr sz="2200" kern="0" spc="-40" dirty="0">
                <a:solidFill>
                  <a:srgbClr val="387076">
                    <a:alpha val="100000"/>
                  </a:srgbClr>
                </a:solidFill>
                <a:latin typeface="微软雅黑" panose="020B0503020204020204" charset="-122"/>
                <a:ea typeface="微软雅黑" panose="020B0503020204020204" charset="-122"/>
                <a:cs typeface="微软雅黑" panose="020B0503020204020204" charset="-122"/>
              </a:rPr>
              <a:t>表界面</a:t>
            </a:r>
            <a:r>
              <a:rPr sz="2200" kern="0" spc="-50" dirty="0">
                <a:solidFill>
                  <a:srgbClr val="387076">
                    <a:alpha val="100000"/>
                  </a:srgbClr>
                </a:solidFill>
                <a:latin typeface="微软雅黑" panose="020B0503020204020204" charset="-122"/>
                <a:ea typeface="微软雅黑" panose="020B0503020204020204" charset="-122"/>
                <a:cs typeface="微软雅黑" panose="020B0503020204020204" charset="-122"/>
              </a:rPr>
              <a:t>检测仪器研发制造商</a:t>
            </a:r>
            <a:r>
              <a:rPr sz="2200" kern="0" spc="10" dirty="0">
                <a:solidFill>
                  <a:srgbClr val="387076">
                    <a:alpha val="100000"/>
                  </a:srgbClr>
                </a:solidFill>
                <a:latin typeface="微软雅黑" panose="020B0503020204020204" charset="-122"/>
                <a:ea typeface="微软雅黑" panose="020B0503020204020204" charset="-122"/>
                <a:cs typeface="微软雅黑" panose="020B0503020204020204" charset="-122"/>
              </a:rPr>
              <a:t>                                                         </a:t>
            </a:r>
            <a:r>
              <a:rPr sz="2200" kern="0" spc="0" dirty="0">
                <a:solidFill>
                  <a:srgbClr val="387076">
                    <a:alpha val="100000"/>
                  </a:srgbClr>
                </a:solidFill>
                <a:latin typeface="微软雅黑" panose="020B0503020204020204" charset="-122"/>
                <a:ea typeface="微软雅黑" panose="020B0503020204020204" charset="-122"/>
                <a:cs typeface="微软雅黑" panose="020B0503020204020204" charset="-122"/>
              </a:rPr>
              <a:t>                                                                                                                                               </a:t>
            </a:r>
            <a:r>
              <a:rPr sz="3400" kern="0" spc="-50" baseline="5000" dirty="0">
                <a:solidFill>
                  <a:srgbClr val="387076">
                    <a:alpha val="100000"/>
                  </a:srgbClr>
                </a:solidFill>
                <a:latin typeface="微软雅黑" panose="020B0503020204020204" charset="-122"/>
                <a:ea typeface="微软雅黑" panose="020B0503020204020204" charset="-122"/>
                <a:cs typeface="微软雅黑" panose="020B0503020204020204" charset="-122"/>
              </a:rPr>
              <a:t>08</a:t>
            </a:r>
            <a:endParaRPr lang="en-US" altLang="en-US" sz="3400" baseline="5000" dirty="0"/>
          </a:p>
        </p:txBody>
      </p:sp>
      <p:pic>
        <p:nvPicPr>
          <p:cNvPr id="274" name="picture 274"/>
          <p:cNvPicPr>
            <a:picLocks noChangeAspect="1"/>
          </p:cNvPicPr>
          <p:nvPr/>
        </p:nvPicPr>
        <p:blipFill>
          <a:blip r:embed="rId8"/>
          <a:stretch>
            <a:fillRect/>
          </a:stretch>
        </p:blipFill>
        <p:spPr>
          <a:xfrm rot="21600000">
            <a:off x="13565722" y="4763565"/>
            <a:ext cx="1452846" cy="1954641"/>
          </a:xfrm>
          <a:prstGeom prst="rect">
            <a:avLst/>
          </a:prstGeom>
        </p:spPr>
      </p:pic>
      <p:pic>
        <p:nvPicPr>
          <p:cNvPr id="276" name="picture 276"/>
          <p:cNvPicPr>
            <a:picLocks noChangeAspect="1"/>
          </p:cNvPicPr>
          <p:nvPr/>
        </p:nvPicPr>
        <p:blipFill>
          <a:blip r:embed="rId9"/>
          <a:stretch>
            <a:fillRect/>
          </a:stretch>
        </p:blipFill>
        <p:spPr>
          <a:xfrm rot="21600000">
            <a:off x="15131212" y="5197406"/>
            <a:ext cx="1491718" cy="1125108"/>
          </a:xfrm>
          <a:prstGeom prst="rect">
            <a:avLst/>
          </a:prstGeom>
        </p:spPr>
      </p:pic>
      <p:sp>
        <p:nvSpPr>
          <p:cNvPr id="278" name="textbox 278"/>
          <p:cNvSpPr/>
          <p:nvPr/>
        </p:nvSpPr>
        <p:spPr>
          <a:xfrm>
            <a:off x="13638294" y="7632443"/>
            <a:ext cx="2973704" cy="335915"/>
          </a:xfrm>
          <a:prstGeom prst="rect">
            <a:avLst/>
          </a:prstGeom>
        </p:spPr>
        <p:txBody>
          <a:bodyPr vert="horz" wrap="square" lIns="0" tIns="0" rIns="0" bIns="0"/>
          <a:lstStyle/>
          <a:p>
            <a:pPr algn="l" rtl="0" eaLnBrk="0">
              <a:lnSpc>
                <a:spcPct val="94000"/>
              </a:lnSpc>
            </a:pPr>
            <a:endParaRPr lang="en-US" altLang="en-US" sz="100" dirty="0"/>
          </a:p>
          <a:p>
            <a:pPr marL="12700" algn="l" rtl="0" eaLnBrk="0">
              <a:lnSpc>
                <a:spcPct val="88000"/>
              </a:lnSpc>
            </a:pPr>
            <a:r>
              <a:rPr sz="23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不锈钢针头、塑胶针头</a:t>
            </a:r>
            <a:endParaRPr lang="en-US" altLang="en-US" sz="2300" dirty="0"/>
          </a:p>
        </p:txBody>
      </p:sp>
      <p:sp>
        <p:nvSpPr>
          <p:cNvPr id="282" name="textbox 282"/>
          <p:cNvSpPr/>
          <p:nvPr/>
        </p:nvSpPr>
        <p:spPr>
          <a:xfrm>
            <a:off x="797148" y="2371490"/>
            <a:ext cx="1838325" cy="507365"/>
          </a:xfrm>
          <a:prstGeom prst="rect">
            <a:avLst/>
          </a:prstGeom>
        </p:spPr>
        <p:txBody>
          <a:bodyPr vert="horz" wrap="square" lIns="0" tIns="0" rIns="0" bIns="0"/>
          <a:lstStyle/>
          <a:p>
            <a:pPr algn="l" rtl="0" eaLnBrk="0">
              <a:lnSpc>
                <a:spcPct val="78000"/>
              </a:lnSpc>
            </a:pPr>
            <a:endParaRPr lang="en-US" altLang="en-US" sz="100" dirty="0"/>
          </a:p>
          <a:p>
            <a:pPr marL="12700" algn="l" rtl="0" eaLnBrk="0">
              <a:lnSpc>
                <a:spcPct val="88000"/>
              </a:lnSpc>
            </a:pPr>
            <a:r>
              <a:rPr sz="3600" kern="0" spc="-30" dirty="0">
                <a:solidFill>
                  <a:srgbClr val="FFFFFF">
                    <a:alpha val="100000"/>
                  </a:srgbClr>
                </a:solidFill>
                <a:latin typeface="微软雅黑" panose="020B0503020204020204" charset="-122"/>
                <a:ea typeface="微软雅黑" panose="020B0503020204020204" charset="-122"/>
                <a:cs typeface="微软雅黑" panose="020B0503020204020204" charset="-122"/>
              </a:rPr>
              <a:t>可选配件</a:t>
            </a:r>
            <a:endParaRPr lang="en-US" altLang="en-US" sz="3600" dirty="0"/>
          </a:p>
        </p:txBody>
      </p:sp>
      <p:sp>
        <p:nvSpPr>
          <p:cNvPr id="284" name="textbox 284"/>
          <p:cNvSpPr/>
          <p:nvPr/>
        </p:nvSpPr>
        <p:spPr>
          <a:xfrm>
            <a:off x="8266427" y="11641411"/>
            <a:ext cx="1791335" cy="334645"/>
          </a:xfrm>
          <a:prstGeom prst="rect">
            <a:avLst/>
          </a:prstGeom>
        </p:spPr>
        <p:txBody>
          <a:bodyPr vert="horz" wrap="square" lIns="0" tIns="0" rIns="0" bIns="0"/>
          <a:lstStyle/>
          <a:p>
            <a:pPr algn="l" rtl="0" eaLnBrk="0">
              <a:lnSpc>
                <a:spcPct val="85000"/>
              </a:lnSpc>
            </a:pPr>
            <a:endParaRPr lang="en-US" altLang="en-US" sz="100" dirty="0"/>
          </a:p>
          <a:p>
            <a:pPr marL="12700" algn="l" rtl="0" eaLnBrk="0">
              <a:lnSpc>
                <a:spcPct val="88000"/>
              </a:lnSpc>
            </a:pPr>
            <a:r>
              <a:rPr sz="23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真空吸附平台</a:t>
            </a:r>
            <a:endParaRPr lang="en-US" altLang="en-US" sz="2300" dirty="0"/>
          </a:p>
        </p:txBody>
      </p:sp>
      <p:sp>
        <p:nvSpPr>
          <p:cNvPr id="286" name="textbox 286"/>
          <p:cNvSpPr/>
          <p:nvPr/>
        </p:nvSpPr>
        <p:spPr>
          <a:xfrm>
            <a:off x="14373113" y="11645335"/>
            <a:ext cx="1497964" cy="335279"/>
          </a:xfrm>
          <a:prstGeom prst="rect">
            <a:avLst/>
          </a:prstGeom>
        </p:spPr>
        <p:txBody>
          <a:bodyPr vert="horz" wrap="square" lIns="0" tIns="0" rIns="0" bIns="0"/>
          <a:lstStyle/>
          <a:p>
            <a:pPr algn="l" rtl="0" eaLnBrk="0">
              <a:lnSpc>
                <a:spcPct val="92000"/>
              </a:lnSpc>
            </a:pPr>
            <a:endParaRPr lang="en-US" altLang="en-US" sz="100" dirty="0"/>
          </a:p>
          <a:p>
            <a:pPr marL="12700" algn="l" rtl="0" eaLnBrk="0">
              <a:lnSpc>
                <a:spcPct val="88000"/>
              </a:lnSpc>
            </a:pPr>
            <a:r>
              <a:rPr sz="23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玻璃注射器</a:t>
            </a:r>
            <a:endParaRPr lang="en-US" altLang="en-US" sz="2300" dirty="0"/>
          </a:p>
        </p:txBody>
      </p:sp>
      <p:sp>
        <p:nvSpPr>
          <p:cNvPr id="288" name="textbox 288"/>
          <p:cNvSpPr/>
          <p:nvPr/>
        </p:nvSpPr>
        <p:spPr>
          <a:xfrm>
            <a:off x="2888097" y="7620387"/>
            <a:ext cx="1201419" cy="335279"/>
          </a:xfrm>
          <a:prstGeom prst="rect">
            <a:avLst/>
          </a:prstGeom>
        </p:spPr>
        <p:txBody>
          <a:bodyPr vert="horz" wrap="square" lIns="0" tIns="0" rIns="0" bIns="0"/>
          <a:lstStyle/>
          <a:p>
            <a:pPr algn="l" rtl="0" eaLnBrk="0">
              <a:lnSpc>
                <a:spcPct val="92000"/>
              </a:lnSpc>
            </a:pPr>
            <a:endParaRPr lang="en-US" altLang="en-US" sz="100" dirty="0"/>
          </a:p>
          <a:p>
            <a:pPr marL="12700" algn="l" rtl="0" eaLnBrk="0">
              <a:lnSpc>
                <a:spcPct val="88000"/>
              </a:lnSpc>
            </a:pPr>
            <a:r>
              <a:rPr sz="23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玻璃水池</a:t>
            </a:r>
            <a:endParaRPr lang="en-US" altLang="en-US" sz="2300" dirty="0"/>
          </a:p>
        </p:txBody>
      </p:sp>
      <p:sp>
        <p:nvSpPr>
          <p:cNvPr id="290" name="textbox 290"/>
          <p:cNvSpPr/>
          <p:nvPr/>
        </p:nvSpPr>
        <p:spPr>
          <a:xfrm>
            <a:off x="8561257" y="7622195"/>
            <a:ext cx="1200150" cy="333375"/>
          </a:xfrm>
          <a:prstGeom prst="rect">
            <a:avLst/>
          </a:prstGeom>
        </p:spPr>
        <p:txBody>
          <a:bodyPr vert="horz" wrap="square" lIns="0" tIns="0" rIns="0" bIns="0"/>
          <a:lstStyle/>
          <a:p>
            <a:pPr algn="l" rtl="0" eaLnBrk="0">
              <a:lnSpc>
                <a:spcPct val="76000"/>
              </a:lnSpc>
            </a:pPr>
            <a:endParaRPr lang="en-US" altLang="en-US" sz="100" dirty="0"/>
          </a:p>
          <a:p>
            <a:pPr marL="12700" algn="l" rtl="0" eaLnBrk="0">
              <a:lnSpc>
                <a:spcPct val="88000"/>
              </a:lnSpc>
            </a:pPr>
            <a:r>
              <a:rPr sz="23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纤维夹具</a:t>
            </a:r>
            <a:endParaRPr lang="en-US" altLang="en-US" sz="2300" dirty="0"/>
          </a:p>
        </p:txBody>
      </p:sp>
      <p:sp>
        <p:nvSpPr>
          <p:cNvPr id="292" name="textbox 292"/>
          <p:cNvSpPr/>
          <p:nvPr/>
        </p:nvSpPr>
        <p:spPr>
          <a:xfrm>
            <a:off x="20192334" y="7633346"/>
            <a:ext cx="1202055" cy="333375"/>
          </a:xfrm>
          <a:prstGeom prst="rect">
            <a:avLst/>
          </a:prstGeom>
        </p:spPr>
        <p:txBody>
          <a:bodyPr vert="horz" wrap="square" lIns="0" tIns="0" rIns="0" bIns="0"/>
          <a:lstStyle/>
          <a:p>
            <a:pPr algn="l" rtl="0" eaLnBrk="0">
              <a:lnSpc>
                <a:spcPct val="80000"/>
              </a:lnSpc>
            </a:pPr>
            <a:endParaRPr lang="en-US" altLang="en-US" sz="100" dirty="0"/>
          </a:p>
          <a:p>
            <a:pPr marL="12700" algn="l" rtl="0" eaLnBrk="0">
              <a:lnSpc>
                <a:spcPct val="88000"/>
              </a:lnSpc>
            </a:pPr>
            <a:r>
              <a:rPr sz="23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温控平台</a:t>
            </a:r>
            <a:endParaRPr lang="en-US" altLang="en-US" sz="2300" dirty="0"/>
          </a:p>
        </p:txBody>
      </p:sp>
      <p:sp>
        <p:nvSpPr>
          <p:cNvPr id="294" name="textbox 294"/>
          <p:cNvSpPr/>
          <p:nvPr/>
        </p:nvSpPr>
        <p:spPr>
          <a:xfrm>
            <a:off x="20199562" y="11647142"/>
            <a:ext cx="1195069" cy="332740"/>
          </a:xfrm>
          <a:prstGeom prst="rect">
            <a:avLst/>
          </a:prstGeom>
        </p:spPr>
        <p:txBody>
          <a:bodyPr vert="horz" wrap="square" lIns="0" tIns="0" rIns="0" bIns="0"/>
          <a:lstStyle/>
          <a:p>
            <a:pPr algn="l" rtl="0" eaLnBrk="0">
              <a:lnSpc>
                <a:spcPct val="73000"/>
              </a:lnSpc>
            </a:pPr>
            <a:endParaRPr lang="en-US" altLang="en-US" sz="100" dirty="0"/>
          </a:p>
          <a:p>
            <a:pPr marL="12700" algn="l" rtl="0" eaLnBrk="0">
              <a:lnSpc>
                <a:spcPct val="88000"/>
              </a:lnSpc>
            </a:pPr>
            <a:r>
              <a:rPr sz="23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高速相机</a:t>
            </a:r>
            <a:endParaRPr lang="en-US" altLang="en-US" sz="2300" dirty="0"/>
          </a:p>
        </p:txBody>
      </p:sp>
      <p:sp>
        <p:nvSpPr>
          <p:cNvPr id="296" name="textbox 296"/>
          <p:cNvSpPr/>
          <p:nvPr/>
        </p:nvSpPr>
        <p:spPr>
          <a:xfrm>
            <a:off x="2893216" y="11643518"/>
            <a:ext cx="1196339" cy="332104"/>
          </a:xfrm>
          <a:prstGeom prst="rect">
            <a:avLst/>
          </a:prstGeom>
        </p:spPr>
        <p:txBody>
          <a:bodyPr vert="horz" wrap="square" lIns="0" tIns="0" rIns="0" bIns="0"/>
          <a:lstStyle/>
          <a:p>
            <a:pPr algn="l" rtl="0" eaLnBrk="0">
              <a:lnSpc>
                <a:spcPct val="93000"/>
              </a:lnSpc>
            </a:pPr>
            <a:endParaRPr lang="en-US" altLang="en-US" sz="100" dirty="0"/>
          </a:p>
          <a:p>
            <a:pPr marL="12700" algn="l" rtl="0" eaLnBrk="0">
              <a:lnSpc>
                <a:spcPct val="87000"/>
              </a:lnSpc>
            </a:pPr>
            <a:r>
              <a:rPr sz="23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纸片夹具</a:t>
            </a:r>
            <a:endParaRPr lang="en-US" altLang="en-US" sz="2300" dirty="0"/>
          </a:p>
        </p:txBody>
      </p:sp>
      <p:pic>
        <p:nvPicPr>
          <p:cNvPr id="302" name="picture 302"/>
          <p:cNvPicPr>
            <a:picLocks noChangeAspect="1"/>
          </p:cNvPicPr>
          <p:nvPr/>
        </p:nvPicPr>
        <p:blipFill>
          <a:blip r:embed="rId10"/>
          <a:stretch>
            <a:fillRect/>
          </a:stretch>
        </p:blipFill>
        <p:spPr>
          <a:xfrm rot="21600000">
            <a:off x="22918371" y="6207683"/>
            <a:ext cx="1070976" cy="258788"/>
          </a:xfrm>
          <a:prstGeom prst="rect">
            <a:avLst/>
          </a:prstGeom>
        </p:spPr>
      </p:pic>
      <p:pic>
        <p:nvPicPr>
          <p:cNvPr id="304" name="picture 304"/>
          <p:cNvPicPr>
            <a:picLocks noChangeAspect="1"/>
          </p:cNvPicPr>
          <p:nvPr/>
        </p:nvPicPr>
        <p:blipFill>
          <a:blip r:embed="rId11"/>
          <a:stretch>
            <a:fillRect/>
          </a:stretch>
        </p:blipFill>
        <p:spPr>
          <a:xfrm rot="21600000">
            <a:off x="22331706" y="6206540"/>
            <a:ext cx="517577" cy="257644"/>
          </a:xfrm>
          <a:prstGeom prst="rect">
            <a:avLst/>
          </a:prstGeom>
        </p:spPr>
      </p:pic>
      <p:pic>
        <p:nvPicPr>
          <p:cNvPr id="306" name="picture 306"/>
          <p:cNvPicPr>
            <a:picLocks noChangeAspect="1"/>
          </p:cNvPicPr>
          <p:nvPr/>
        </p:nvPicPr>
        <p:blipFill>
          <a:blip r:embed="rId12"/>
          <a:stretch>
            <a:fillRect/>
          </a:stretch>
        </p:blipFill>
        <p:spPr>
          <a:xfrm rot="21600000">
            <a:off x="798106" y="2949956"/>
            <a:ext cx="2306876" cy="45973"/>
          </a:xfrm>
          <a:prstGeom prst="rect">
            <a:avLst/>
          </a:prstGeom>
        </p:spPr>
      </p:pic>
      <p:pic>
        <p:nvPicPr>
          <p:cNvPr id="3" name="图片 2" descr="未标题-4"/>
          <p:cNvPicPr>
            <a:picLocks noChangeAspect="1"/>
          </p:cNvPicPr>
          <p:nvPr>
            <p:custDataLst>
              <p:tags r:id="rId13"/>
            </p:custDataLst>
          </p:nvPr>
        </p:nvPicPr>
        <p:blipFill>
          <a:blip r:embed="rId14"/>
          <a:stretch>
            <a:fillRect/>
          </a:stretch>
        </p:blipFill>
        <p:spPr>
          <a:xfrm>
            <a:off x="1207135" y="8246110"/>
            <a:ext cx="4653915" cy="325945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rot="21600000">
            <a:off x="12836067" y="8398941"/>
            <a:ext cx="8525332" cy="3291675"/>
            <a:chOff x="0" y="0"/>
            <a:chExt cx="8525332" cy="3291675"/>
          </a:xfrm>
        </p:grpSpPr>
        <p:pic>
          <p:nvPicPr>
            <p:cNvPr id="310" name="picture 310"/>
            <p:cNvPicPr>
              <a:picLocks noChangeAspect="1"/>
            </p:cNvPicPr>
            <p:nvPr/>
          </p:nvPicPr>
          <p:blipFill>
            <a:blip r:embed="rId1"/>
            <a:stretch>
              <a:fillRect/>
            </a:stretch>
          </p:blipFill>
          <p:spPr>
            <a:xfrm rot="21600000">
              <a:off x="0" y="0"/>
              <a:ext cx="8525332" cy="3291675"/>
            </a:xfrm>
            <a:prstGeom prst="rect">
              <a:avLst/>
            </a:prstGeom>
          </p:spPr>
        </p:pic>
        <p:sp>
          <p:nvSpPr>
            <p:cNvPr id="312" name="textbox 312"/>
            <p:cNvSpPr/>
            <p:nvPr/>
          </p:nvSpPr>
          <p:spPr>
            <a:xfrm>
              <a:off x="-12700" y="-12700"/>
              <a:ext cx="8550909" cy="3343909"/>
            </a:xfrm>
            <a:prstGeom prst="rect">
              <a:avLst/>
            </a:prstGeom>
          </p:spPr>
          <p:txBody>
            <a:bodyPr vert="horz" wrap="square" lIns="0" tIns="0" rIns="0" bIns="0"/>
            <a:lstStyle/>
            <a:p>
              <a:pPr algn="l" rtl="0" eaLnBrk="0">
                <a:lnSpc>
                  <a:spcPct val="105000"/>
                </a:lnSpc>
              </a:pPr>
              <a:endParaRPr lang="en-US" altLang="en-US" sz="900" dirty="0"/>
            </a:p>
            <a:p>
              <a:pPr marL="2887980" algn="l" rtl="0" eaLnBrk="0">
                <a:lnSpc>
                  <a:spcPct val="87000"/>
                </a:lnSpc>
                <a:spcBef>
                  <a:spcPts val="5"/>
                </a:spcBef>
              </a:pPr>
              <a:r>
                <a:rPr sz="2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油藏岩石润湿性测定方法</a:t>
              </a:r>
              <a:endParaRPr lang="en-US" altLang="en-US" sz="2000" dirty="0"/>
            </a:p>
            <a:p>
              <a:pPr marL="2440305" algn="l" rtl="0" eaLnBrk="0">
                <a:lnSpc>
                  <a:spcPct val="87000"/>
                </a:lnSpc>
                <a:spcBef>
                  <a:spcPts val="1550"/>
                </a:spcBef>
              </a:pPr>
              <a:r>
                <a:rPr sz="2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纸和纸板. 光学方法测量水接触角</a:t>
              </a:r>
              <a:endParaRPr lang="en-US" altLang="en-US" sz="2000" dirty="0"/>
            </a:p>
            <a:p>
              <a:pPr marL="2635250" algn="l" rtl="0" eaLnBrk="0">
                <a:lnSpc>
                  <a:spcPct val="87000"/>
                </a:lnSpc>
                <a:spcBef>
                  <a:spcPts val="1675"/>
                </a:spcBef>
              </a:pPr>
              <a:r>
                <a:rPr sz="2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塑料薄膜与水接触角度的测量</a:t>
              </a:r>
              <a:endParaRPr lang="en-US" altLang="en-US" sz="2000" dirty="0"/>
            </a:p>
            <a:p>
              <a:pPr marL="1490980" algn="l" rtl="0" eaLnBrk="0">
                <a:lnSpc>
                  <a:spcPct val="87000"/>
                </a:lnSpc>
                <a:spcBef>
                  <a:spcPts val="1555"/>
                </a:spcBef>
              </a:pPr>
              <a:r>
                <a:rPr sz="20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塑料薄膜和薄板电晕处理薄膜的水接</a:t>
              </a:r>
              <a:r>
                <a:rPr sz="2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触角度的测量</a:t>
              </a:r>
              <a:endParaRPr lang="en-US" altLang="en-US" sz="2000" dirty="0"/>
            </a:p>
            <a:p>
              <a:pPr marL="1048385" algn="l" rtl="0" eaLnBrk="0">
                <a:lnSpc>
                  <a:spcPct val="88000"/>
                </a:lnSpc>
                <a:spcBef>
                  <a:spcPts val="1665"/>
                </a:spcBef>
              </a:pPr>
              <a:r>
                <a:rPr sz="20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胶粘剂-润湿性测定的测量固体表面的接触角和表面自由</a:t>
              </a:r>
              <a:r>
                <a:rPr sz="2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能</a:t>
              </a:r>
              <a:endParaRPr lang="en-US" altLang="en-US" sz="2000" dirty="0"/>
            </a:p>
            <a:p>
              <a:pPr marL="1991995" algn="l" rtl="0" eaLnBrk="0">
                <a:lnSpc>
                  <a:spcPct val="85000"/>
                </a:lnSpc>
                <a:spcBef>
                  <a:spcPts val="1585"/>
                </a:spcBef>
              </a:pPr>
              <a:r>
                <a:rPr sz="20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精细陶瓷（高级陶瓷、高级工业陶瓷）-</a:t>
              </a:r>
              <a:endParaRPr lang="en-US" altLang="en-US" sz="2000" dirty="0"/>
            </a:p>
            <a:p>
              <a:pPr algn="l" rtl="0" eaLnBrk="0">
                <a:lnSpc>
                  <a:spcPct val="105000"/>
                </a:lnSpc>
              </a:pPr>
              <a:endParaRPr lang="en-US" altLang="en-US" sz="1300" dirty="0"/>
            </a:p>
            <a:p>
              <a:pPr algn="l" rtl="0" eaLnBrk="0">
                <a:lnSpc>
                  <a:spcPct val="10000"/>
                </a:lnSpc>
              </a:pPr>
              <a:endParaRPr lang="en-US" altLang="en-US" sz="100" dirty="0"/>
            </a:p>
            <a:p>
              <a:pPr marL="2126615" algn="l" rtl="0" eaLnBrk="0">
                <a:lnSpc>
                  <a:spcPct val="88000"/>
                </a:lnSpc>
              </a:pPr>
              <a:r>
                <a:rPr sz="20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半导体光催化材料自清</a:t>
              </a:r>
              <a:r>
                <a:rPr sz="2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洁性能试验方法</a:t>
              </a:r>
              <a:endParaRPr lang="en-US" altLang="en-US" sz="2000" dirty="0"/>
            </a:p>
          </p:txBody>
        </p:sp>
      </p:grpSp>
      <p:grpSp>
        <p:nvGrpSpPr>
          <p:cNvPr id="8" name="group 8"/>
          <p:cNvGrpSpPr/>
          <p:nvPr/>
        </p:nvGrpSpPr>
        <p:grpSpPr>
          <a:xfrm rot="21600000">
            <a:off x="12810909" y="4709097"/>
            <a:ext cx="8525332" cy="3291661"/>
            <a:chOff x="0" y="0"/>
            <a:chExt cx="8525332" cy="3291661"/>
          </a:xfrm>
        </p:grpSpPr>
        <p:pic>
          <p:nvPicPr>
            <p:cNvPr id="314" name="picture 314"/>
            <p:cNvPicPr>
              <a:picLocks noChangeAspect="1"/>
            </p:cNvPicPr>
            <p:nvPr/>
          </p:nvPicPr>
          <p:blipFill>
            <a:blip r:embed="rId2"/>
            <a:stretch>
              <a:fillRect/>
            </a:stretch>
          </p:blipFill>
          <p:spPr>
            <a:xfrm rot="21600000">
              <a:off x="0" y="0"/>
              <a:ext cx="8525332" cy="3291661"/>
            </a:xfrm>
            <a:prstGeom prst="rect">
              <a:avLst/>
            </a:prstGeom>
          </p:spPr>
        </p:pic>
        <p:sp>
          <p:nvSpPr>
            <p:cNvPr id="316" name="textbox 316"/>
            <p:cNvSpPr/>
            <p:nvPr/>
          </p:nvSpPr>
          <p:spPr>
            <a:xfrm>
              <a:off x="-12700" y="-12700"/>
              <a:ext cx="8550909" cy="3342640"/>
            </a:xfrm>
            <a:prstGeom prst="rect">
              <a:avLst/>
            </a:prstGeom>
          </p:spPr>
          <p:txBody>
            <a:bodyPr vert="horz" wrap="square" lIns="0" tIns="0" rIns="0" bIns="0"/>
            <a:lstStyle/>
            <a:p>
              <a:pPr algn="l" rtl="0" eaLnBrk="0">
                <a:lnSpc>
                  <a:spcPct val="106000"/>
                </a:lnSpc>
              </a:pPr>
              <a:endParaRPr lang="en-US" altLang="en-US" sz="900" dirty="0"/>
            </a:p>
            <a:p>
              <a:pPr marL="2600325" algn="l" rtl="0" eaLnBrk="0">
                <a:lnSpc>
                  <a:spcPct val="87000"/>
                </a:lnSpc>
              </a:pPr>
              <a:r>
                <a:rPr sz="2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纳米技术 纳米粉体动态压力</a:t>
              </a:r>
              <a:r>
                <a:rPr sz="20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法</a:t>
              </a:r>
              <a:endParaRPr lang="en-US" altLang="en-US" sz="2000" dirty="0"/>
            </a:p>
            <a:p>
              <a:pPr marL="2884805" algn="l" rtl="0" eaLnBrk="0">
                <a:lnSpc>
                  <a:spcPct val="88000"/>
                </a:lnSpc>
                <a:spcBef>
                  <a:spcPts val="1525"/>
                </a:spcBef>
              </a:pPr>
              <a:r>
                <a:rPr sz="2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玻璃表面疏水污染物检测</a:t>
              </a:r>
              <a:endParaRPr lang="en-US" altLang="en-US" sz="2000" dirty="0"/>
            </a:p>
            <a:p>
              <a:pPr marL="2886075" algn="l" rtl="0" eaLnBrk="0">
                <a:lnSpc>
                  <a:spcPct val="87000"/>
                </a:lnSpc>
                <a:spcBef>
                  <a:spcPts val="1665"/>
                </a:spcBef>
              </a:pPr>
              <a:r>
                <a:rPr sz="2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纳米薄膜接触角测量方法</a:t>
              </a:r>
              <a:endParaRPr lang="en-US" altLang="en-US" sz="2000" dirty="0"/>
            </a:p>
            <a:p>
              <a:pPr marL="3140710" algn="l" rtl="0" eaLnBrk="0">
                <a:lnSpc>
                  <a:spcPct val="87000"/>
                </a:lnSpc>
                <a:spcBef>
                  <a:spcPts val="1600"/>
                </a:spcBef>
              </a:pPr>
              <a:r>
                <a:rPr sz="2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色漆和清漆、亲水性</a:t>
              </a:r>
              <a:endParaRPr lang="en-US" altLang="en-US" sz="2000" dirty="0"/>
            </a:p>
            <a:p>
              <a:pPr marL="852170" algn="l" rtl="0" eaLnBrk="0">
                <a:lnSpc>
                  <a:spcPct val="88000"/>
                </a:lnSpc>
                <a:spcBef>
                  <a:spcPts val="1610"/>
                </a:spcBef>
              </a:pPr>
              <a:r>
                <a:rPr sz="20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用推进接触角测量法测定涂层、基材和颜料表面润湿性</a:t>
              </a:r>
              <a:r>
                <a:rPr sz="2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的标准</a:t>
              </a:r>
              <a:endParaRPr lang="en-US" altLang="en-US" sz="2000" dirty="0"/>
            </a:p>
            <a:p>
              <a:pPr marL="1611630" algn="l" rtl="0" eaLnBrk="0">
                <a:lnSpc>
                  <a:spcPct val="87000"/>
                </a:lnSpc>
                <a:spcBef>
                  <a:spcPts val="1720"/>
                </a:spcBef>
              </a:pPr>
              <a:r>
                <a:rPr sz="20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使用水接触角测量的电晕处理的聚合物膜的</a:t>
              </a:r>
              <a:r>
                <a:rPr sz="2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标准</a:t>
              </a:r>
              <a:endParaRPr lang="en-US" altLang="en-US" sz="2000" dirty="0"/>
            </a:p>
            <a:p>
              <a:pPr algn="l" rtl="0" eaLnBrk="0">
                <a:lnSpc>
                  <a:spcPct val="101000"/>
                </a:lnSpc>
              </a:pPr>
              <a:endParaRPr lang="en-US" altLang="en-US" sz="1100" dirty="0"/>
            </a:p>
            <a:p>
              <a:pPr marL="2219960" algn="l" rtl="0" eaLnBrk="0">
                <a:lnSpc>
                  <a:spcPct val="88000"/>
                </a:lnSpc>
              </a:pPr>
              <a:r>
                <a:rPr sz="2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涂层 基材和颜料的表面润湿性的标准</a:t>
              </a:r>
              <a:endParaRPr lang="en-US" altLang="en-US" sz="2000" dirty="0"/>
            </a:p>
          </p:txBody>
        </p:sp>
      </p:grpSp>
      <p:pic>
        <p:nvPicPr>
          <p:cNvPr id="318" name="picture 318"/>
          <p:cNvPicPr>
            <a:picLocks noChangeAspect="1"/>
          </p:cNvPicPr>
          <p:nvPr/>
        </p:nvPicPr>
        <p:blipFill>
          <a:blip r:embed="rId3"/>
          <a:stretch>
            <a:fillRect/>
          </a:stretch>
        </p:blipFill>
        <p:spPr>
          <a:xfrm rot="21600000">
            <a:off x="0" y="2176297"/>
            <a:ext cx="20523200" cy="997140"/>
          </a:xfrm>
          <a:prstGeom prst="rect">
            <a:avLst/>
          </a:prstGeom>
        </p:spPr>
      </p:pic>
      <p:grpSp>
        <p:nvGrpSpPr>
          <p:cNvPr id="10" name="group 10"/>
          <p:cNvGrpSpPr/>
          <p:nvPr/>
        </p:nvGrpSpPr>
        <p:grpSpPr>
          <a:xfrm rot="21600000">
            <a:off x="9795674" y="8398941"/>
            <a:ext cx="2916555" cy="3291675"/>
            <a:chOff x="0" y="0"/>
            <a:chExt cx="2916555" cy="3291675"/>
          </a:xfrm>
        </p:grpSpPr>
        <p:pic>
          <p:nvPicPr>
            <p:cNvPr id="320" name="picture 320"/>
            <p:cNvPicPr>
              <a:picLocks noChangeAspect="1"/>
            </p:cNvPicPr>
            <p:nvPr/>
          </p:nvPicPr>
          <p:blipFill>
            <a:blip r:embed="rId4"/>
            <a:stretch>
              <a:fillRect/>
            </a:stretch>
          </p:blipFill>
          <p:spPr>
            <a:xfrm rot="21600000">
              <a:off x="0" y="0"/>
              <a:ext cx="2916555" cy="3291675"/>
            </a:xfrm>
            <a:prstGeom prst="rect">
              <a:avLst/>
            </a:prstGeom>
          </p:spPr>
        </p:pic>
        <p:sp>
          <p:nvSpPr>
            <p:cNvPr id="322" name="textbox 322"/>
            <p:cNvSpPr/>
            <p:nvPr/>
          </p:nvSpPr>
          <p:spPr>
            <a:xfrm>
              <a:off x="-12700" y="-12700"/>
              <a:ext cx="2942589" cy="3331209"/>
            </a:xfrm>
            <a:prstGeom prst="rect">
              <a:avLst/>
            </a:prstGeom>
          </p:spPr>
          <p:txBody>
            <a:bodyPr vert="horz" wrap="square" lIns="0" tIns="0" rIns="0" bIns="0"/>
            <a:lstStyle/>
            <a:p>
              <a:pPr algn="l" rtl="0" eaLnBrk="0">
                <a:lnSpc>
                  <a:spcPct val="109000"/>
                </a:lnSpc>
              </a:pPr>
              <a:endParaRPr lang="en-US" altLang="en-US" sz="900" dirty="0"/>
            </a:p>
            <a:p>
              <a:pPr marL="560070" algn="l" rtl="0" eaLnBrk="0">
                <a:lnSpc>
                  <a:spcPct val="74000"/>
                </a:lnSpc>
              </a:pPr>
              <a:r>
                <a:rPr sz="2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SY/T5153-2007</a:t>
              </a:r>
              <a:endParaRPr lang="en-US" altLang="en-US" sz="2000" dirty="0"/>
            </a:p>
            <a:p>
              <a:pPr algn="l" rtl="0" eaLnBrk="0">
                <a:lnSpc>
                  <a:spcPct val="117000"/>
                </a:lnSpc>
              </a:pPr>
              <a:endParaRPr lang="en-US" altLang="en-US" sz="1000" dirty="0"/>
            </a:p>
            <a:p>
              <a:pPr marL="360045" algn="l" rtl="0" eaLnBrk="0">
                <a:lnSpc>
                  <a:spcPct val="74000"/>
                </a:lnSpc>
                <a:spcBef>
                  <a:spcPts val="600"/>
                </a:spcBef>
              </a:pPr>
              <a:r>
                <a:rPr sz="20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ISO/TS 14778-20</a:t>
              </a:r>
              <a:r>
                <a:rPr sz="2000"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21</a:t>
              </a:r>
              <a:endParaRPr lang="en-US" altLang="en-US" sz="2000" dirty="0"/>
            </a:p>
            <a:p>
              <a:pPr algn="l" rtl="0" eaLnBrk="0">
                <a:lnSpc>
                  <a:spcPct val="118000"/>
                </a:lnSpc>
              </a:pPr>
              <a:endParaRPr lang="en-US" altLang="en-US" sz="1000" dirty="0"/>
            </a:p>
            <a:p>
              <a:pPr marL="396240" algn="l" rtl="0" eaLnBrk="0">
                <a:lnSpc>
                  <a:spcPct val="80000"/>
                </a:lnSpc>
                <a:spcBef>
                  <a:spcPts val="605"/>
                </a:spcBef>
              </a:pPr>
              <a:r>
                <a:rPr sz="2000" kern="0" spc="-70" dirty="0">
                  <a:solidFill>
                    <a:srgbClr val="000000">
                      <a:alpha val="100000"/>
                    </a:srgbClr>
                  </a:solidFill>
                  <a:latin typeface="微软雅黑" panose="020B0503020204020204" charset="-122"/>
                  <a:ea typeface="微软雅黑" panose="020B0503020204020204" charset="-122"/>
                  <a:cs typeface="微软雅黑" panose="020B0503020204020204" charset="-122"/>
                </a:rPr>
                <a:t>ASTM D5946</a:t>
              </a:r>
              <a:r>
                <a:rPr sz="2000" kern="0" spc="-80" dirty="0">
                  <a:solidFill>
                    <a:srgbClr val="000000">
                      <a:alpha val="100000"/>
                    </a:srgbClr>
                  </a:solidFill>
                  <a:latin typeface="微软雅黑" panose="020B0503020204020204" charset="-122"/>
                  <a:ea typeface="微软雅黑" panose="020B0503020204020204" charset="-122"/>
                  <a:cs typeface="微软雅黑" panose="020B0503020204020204" charset="-122"/>
                </a:rPr>
                <a:t>-2004</a:t>
              </a:r>
              <a:endParaRPr lang="en-US" altLang="en-US" sz="2000" dirty="0"/>
            </a:p>
            <a:p>
              <a:pPr marL="935355" algn="l" rtl="0" eaLnBrk="0">
                <a:lnSpc>
                  <a:spcPct val="80000"/>
                </a:lnSpc>
                <a:spcBef>
                  <a:spcPts val="1730"/>
                </a:spcBef>
              </a:pPr>
              <a:r>
                <a:rPr sz="2000" kern="0" spc="-80" dirty="0">
                  <a:solidFill>
                    <a:srgbClr val="000000">
                      <a:alpha val="100000"/>
                    </a:srgbClr>
                  </a:solidFill>
                  <a:latin typeface="微软雅黑" panose="020B0503020204020204" charset="-122"/>
                  <a:ea typeface="微软雅黑" panose="020B0503020204020204" charset="-122"/>
                  <a:cs typeface="微软雅黑" panose="020B0503020204020204" charset="-122"/>
                </a:rPr>
                <a:t>ISO15989</a:t>
              </a:r>
              <a:endParaRPr lang="en-US" altLang="en-US" sz="2000" dirty="0"/>
            </a:p>
            <a:p>
              <a:pPr algn="l" rtl="0" eaLnBrk="0">
                <a:lnSpc>
                  <a:spcPct val="102000"/>
                </a:lnSpc>
              </a:pPr>
              <a:endParaRPr lang="en-US" altLang="en-US" sz="1000" dirty="0"/>
            </a:p>
            <a:p>
              <a:pPr marL="737870" algn="l" rtl="0" eaLnBrk="0">
                <a:lnSpc>
                  <a:spcPct val="80000"/>
                </a:lnSpc>
                <a:spcBef>
                  <a:spcPts val="610"/>
                </a:spcBef>
              </a:pPr>
              <a:r>
                <a:rPr sz="2000"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EN 828-2013</a:t>
              </a:r>
              <a:endParaRPr lang="en-US" altLang="en-US" sz="2000" dirty="0"/>
            </a:p>
            <a:p>
              <a:pPr algn="l" rtl="0" eaLnBrk="0">
                <a:lnSpc>
                  <a:spcPct val="102000"/>
                </a:lnSpc>
              </a:pPr>
              <a:endParaRPr lang="en-US" altLang="en-US" sz="1000" dirty="0"/>
            </a:p>
            <a:p>
              <a:pPr algn="l" rtl="0" eaLnBrk="0">
                <a:lnSpc>
                  <a:spcPct val="102000"/>
                </a:lnSpc>
              </a:pPr>
              <a:endParaRPr lang="en-US" altLang="en-US" sz="1000" dirty="0"/>
            </a:p>
            <a:p>
              <a:pPr algn="l" rtl="0" eaLnBrk="0">
                <a:lnSpc>
                  <a:spcPct val="101000"/>
                </a:lnSpc>
              </a:pPr>
              <a:endParaRPr lang="en-US" altLang="en-US" sz="400" dirty="0"/>
            </a:p>
            <a:p>
              <a:pPr marL="144780" algn="l" rtl="0" eaLnBrk="0">
                <a:lnSpc>
                  <a:spcPct val="91000"/>
                </a:lnSpc>
                <a:spcBef>
                  <a:spcPts val="5"/>
                </a:spcBef>
              </a:pPr>
              <a:r>
                <a:rPr sz="16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KS L</a:t>
              </a:r>
              <a:r>
                <a:rPr sz="1600" kern="0" spc="9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16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ISO 274</a:t>
              </a:r>
              <a:r>
                <a:rPr sz="16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48-2011(2021)</a:t>
              </a:r>
              <a:endParaRPr lang="en-US" altLang="en-US" sz="1600" dirty="0"/>
            </a:p>
          </p:txBody>
        </p:sp>
      </p:grpSp>
      <p:grpSp>
        <p:nvGrpSpPr>
          <p:cNvPr id="12" name="group 12"/>
          <p:cNvGrpSpPr/>
          <p:nvPr/>
        </p:nvGrpSpPr>
        <p:grpSpPr>
          <a:xfrm rot="21600000">
            <a:off x="9770516" y="4709097"/>
            <a:ext cx="2916555" cy="3291661"/>
            <a:chOff x="0" y="0"/>
            <a:chExt cx="2916555" cy="3291661"/>
          </a:xfrm>
        </p:grpSpPr>
        <p:pic>
          <p:nvPicPr>
            <p:cNvPr id="324" name="picture 324"/>
            <p:cNvPicPr>
              <a:picLocks noChangeAspect="1"/>
            </p:cNvPicPr>
            <p:nvPr/>
          </p:nvPicPr>
          <p:blipFill>
            <a:blip r:embed="rId5"/>
            <a:stretch>
              <a:fillRect/>
            </a:stretch>
          </p:blipFill>
          <p:spPr>
            <a:xfrm rot="21600000">
              <a:off x="0" y="0"/>
              <a:ext cx="2916555" cy="3291661"/>
            </a:xfrm>
            <a:prstGeom prst="rect">
              <a:avLst/>
            </a:prstGeom>
          </p:spPr>
        </p:pic>
        <p:sp>
          <p:nvSpPr>
            <p:cNvPr id="326" name="textbox 326"/>
            <p:cNvSpPr/>
            <p:nvPr/>
          </p:nvSpPr>
          <p:spPr>
            <a:xfrm>
              <a:off x="-12700" y="-12700"/>
              <a:ext cx="2942589" cy="3334384"/>
            </a:xfrm>
            <a:prstGeom prst="rect">
              <a:avLst/>
            </a:prstGeom>
          </p:spPr>
          <p:txBody>
            <a:bodyPr vert="horz" wrap="square" lIns="0" tIns="0" rIns="0" bIns="0"/>
            <a:lstStyle/>
            <a:p>
              <a:pPr algn="l" rtl="0" eaLnBrk="0">
                <a:lnSpc>
                  <a:spcPct val="108000"/>
                </a:lnSpc>
              </a:pPr>
              <a:endParaRPr lang="en-US" altLang="en-US" sz="1000" dirty="0"/>
            </a:p>
            <a:p>
              <a:pPr algn="l" rtl="0" eaLnBrk="0">
                <a:lnSpc>
                  <a:spcPct val="9000"/>
                </a:lnSpc>
              </a:pPr>
              <a:endParaRPr lang="en-US" altLang="en-US" sz="100" dirty="0"/>
            </a:p>
            <a:p>
              <a:pPr marL="460375" algn="l" rtl="0" eaLnBrk="0">
                <a:lnSpc>
                  <a:spcPct val="74000"/>
                </a:lnSpc>
              </a:pPr>
              <a:r>
                <a:rPr sz="20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GB/T 36086-2018</a:t>
              </a:r>
              <a:endParaRPr lang="en-US" altLang="en-US" sz="2000" dirty="0"/>
            </a:p>
            <a:p>
              <a:pPr algn="l" rtl="0" eaLnBrk="0">
                <a:lnSpc>
                  <a:spcPct val="106000"/>
                </a:lnSpc>
              </a:pPr>
              <a:endParaRPr lang="en-US" altLang="en-US" sz="1000" dirty="0"/>
            </a:p>
            <a:p>
              <a:pPr marL="460375" algn="l" rtl="0" eaLnBrk="0">
                <a:lnSpc>
                  <a:spcPct val="74000"/>
                </a:lnSpc>
                <a:spcBef>
                  <a:spcPts val="605"/>
                </a:spcBef>
              </a:pPr>
              <a:r>
                <a:rPr sz="20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GB/T 24368-2009</a:t>
              </a:r>
              <a:endParaRPr lang="en-US" altLang="en-US" sz="2000" dirty="0"/>
            </a:p>
            <a:p>
              <a:pPr algn="l" rtl="0" eaLnBrk="0">
                <a:lnSpc>
                  <a:spcPct val="114000"/>
                </a:lnSpc>
              </a:pPr>
              <a:endParaRPr lang="en-US" altLang="en-US" sz="1000" dirty="0"/>
            </a:p>
            <a:p>
              <a:pPr marL="460375" algn="l" rtl="0" eaLnBrk="0">
                <a:lnSpc>
                  <a:spcPct val="74000"/>
                </a:lnSpc>
                <a:spcBef>
                  <a:spcPts val="610"/>
                </a:spcBef>
              </a:pPr>
              <a:r>
                <a:rPr sz="20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GB/T 30447-2013</a:t>
              </a:r>
              <a:endParaRPr lang="en-US" altLang="en-US" sz="2000" dirty="0"/>
            </a:p>
            <a:p>
              <a:pPr algn="l" rtl="0" eaLnBrk="0">
                <a:lnSpc>
                  <a:spcPct val="107000"/>
                </a:lnSpc>
              </a:pPr>
              <a:endParaRPr lang="en-US" altLang="en-US" sz="1000" dirty="0"/>
            </a:p>
            <a:p>
              <a:pPr marL="431165" algn="l" rtl="0" eaLnBrk="0">
                <a:lnSpc>
                  <a:spcPct val="81000"/>
                </a:lnSpc>
                <a:spcBef>
                  <a:spcPts val="610"/>
                </a:spcBef>
              </a:pPr>
              <a:r>
                <a:rPr sz="20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ISO 19403</a:t>
              </a:r>
              <a:r>
                <a:rPr sz="2000"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-2-2017</a:t>
              </a:r>
              <a:endParaRPr lang="en-US" altLang="en-US" sz="2000" dirty="0"/>
            </a:p>
            <a:p>
              <a:pPr marL="166370" algn="l" rtl="0" eaLnBrk="0">
                <a:lnSpc>
                  <a:spcPct val="88000"/>
                </a:lnSpc>
                <a:spcBef>
                  <a:spcPts val="1540"/>
                </a:spcBef>
              </a:pPr>
              <a:r>
                <a:rPr sz="2000"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ASTM D7334-08(</a:t>
              </a:r>
              <a:r>
                <a:rPr sz="2000" kern="0" spc="-70" dirty="0">
                  <a:solidFill>
                    <a:srgbClr val="000000">
                      <a:alpha val="100000"/>
                    </a:srgbClr>
                  </a:solidFill>
                  <a:latin typeface="微软雅黑" panose="020B0503020204020204" charset="-122"/>
                  <a:ea typeface="微软雅黑" panose="020B0503020204020204" charset="-122"/>
                  <a:cs typeface="微软雅黑" panose="020B0503020204020204" charset="-122"/>
                </a:rPr>
                <a:t>2022)</a:t>
              </a:r>
              <a:endParaRPr lang="en-US" altLang="en-US" sz="2000" dirty="0"/>
            </a:p>
            <a:p>
              <a:pPr marL="540385" algn="l" rtl="0" eaLnBrk="0">
                <a:lnSpc>
                  <a:spcPct val="80000"/>
                </a:lnSpc>
                <a:spcBef>
                  <a:spcPts val="1660"/>
                </a:spcBef>
              </a:pPr>
              <a:r>
                <a:rPr sz="2000" kern="0" spc="-80" dirty="0">
                  <a:solidFill>
                    <a:srgbClr val="000000">
                      <a:alpha val="100000"/>
                    </a:srgbClr>
                  </a:solidFill>
                  <a:latin typeface="微软雅黑" panose="020B0503020204020204" charset="-122"/>
                  <a:ea typeface="微软雅黑" panose="020B0503020204020204" charset="-122"/>
                  <a:cs typeface="微软雅黑" panose="020B0503020204020204" charset="-122"/>
                </a:rPr>
                <a:t>ASTM D5946-17</a:t>
              </a:r>
              <a:endParaRPr lang="en-US" altLang="en-US" sz="2000" dirty="0"/>
            </a:p>
            <a:p>
              <a:pPr algn="l" rtl="0" eaLnBrk="0">
                <a:lnSpc>
                  <a:spcPct val="107000"/>
                </a:lnSpc>
              </a:pPr>
              <a:endParaRPr lang="en-US" altLang="en-US" sz="1000" dirty="0"/>
            </a:p>
            <a:p>
              <a:pPr algn="l" rtl="0" eaLnBrk="0">
                <a:lnSpc>
                  <a:spcPct val="101000"/>
                </a:lnSpc>
              </a:pPr>
              <a:endParaRPr lang="en-US" altLang="en-US" sz="500" dirty="0"/>
            </a:p>
            <a:p>
              <a:pPr marL="179070" algn="l" rtl="0" eaLnBrk="0">
                <a:lnSpc>
                  <a:spcPct val="88000"/>
                </a:lnSpc>
                <a:spcBef>
                  <a:spcPts val="5"/>
                </a:spcBef>
              </a:pPr>
              <a:r>
                <a:rPr sz="2000"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ASTM D7334-08(</a:t>
              </a:r>
              <a:r>
                <a:rPr sz="2000" kern="0" spc="-70" dirty="0">
                  <a:solidFill>
                    <a:srgbClr val="000000">
                      <a:alpha val="100000"/>
                    </a:srgbClr>
                  </a:solidFill>
                  <a:latin typeface="微软雅黑" panose="020B0503020204020204" charset="-122"/>
                  <a:ea typeface="微软雅黑" panose="020B0503020204020204" charset="-122"/>
                  <a:cs typeface="微软雅黑" panose="020B0503020204020204" charset="-122"/>
                </a:rPr>
                <a:t>2013)</a:t>
              </a:r>
              <a:endParaRPr lang="en-US" altLang="en-US" sz="2000" dirty="0"/>
            </a:p>
          </p:txBody>
        </p:sp>
      </p:grpSp>
      <p:sp>
        <p:nvSpPr>
          <p:cNvPr id="328" name="textbox 328"/>
          <p:cNvSpPr/>
          <p:nvPr/>
        </p:nvSpPr>
        <p:spPr>
          <a:xfrm>
            <a:off x="903324" y="13049268"/>
            <a:ext cx="23339425" cy="323850"/>
          </a:xfrm>
          <a:prstGeom prst="rect">
            <a:avLst/>
          </a:prstGeom>
        </p:spPr>
        <p:txBody>
          <a:bodyPr vert="horz" wrap="square" lIns="0" tIns="0" rIns="0" bIns="0"/>
          <a:lstStyle/>
          <a:p>
            <a:pPr algn="l" rtl="0" eaLnBrk="0">
              <a:lnSpc>
                <a:spcPct val="73000"/>
              </a:lnSpc>
            </a:pPr>
            <a:endParaRPr lang="en-US" altLang="en-US" sz="100" dirty="0"/>
          </a:p>
          <a:p>
            <a:pPr algn="r" rtl="0" eaLnBrk="0">
              <a:lnSpc>
                <a:spcPct val="89000"/>
              </a:lnSpc>
            </a:pPr>
            <a:r>
              <a:rPr sz="2200" kern="0" spc="-40" dirty="0">
                <a:solidFill>
                  <a:srgbClr val="387076">
                    <a:alpha val="100000"/>
                  </a:srgbClr>
                </a:solidFill>
                <a:latin typeface="微软雅黑" panose="020B0503020204020204" charset="-122"/>
                <a:ea typeface="微软雅黑" panose="020B0503020204020204" charset="-122"/>
                <a:cs typeface="微软雅黑" panose="020B0503020204020204" charset="-122"/>
              </a:rPr>
              <a:t>科学检测</a:t>
            </a:r>
            <a:r>
              <a:rPr sz="2200" kern="0" spc="-150" dirty="0">
                <a:solidFill>
                  <a:srgbClr val="387076">
                    <a:alpha val="100000"/>
                  </a:srgbClr>
                </a:solidFill>
                <a:latin typeface="微软雅黑" panose="020B0503020204020204" charset="-122"/>
                <a:ea typeface="微软雅黑" panose="020B0503020204020204" charset="-122"/>
                <a:cs typeface="微软雅黑" panose="020B0503020204020204" charset="-122"/>
              </a:rPr>
              <a:t> </a:t>
            </a:r>
            <a:r>
              <a:rPr sz="2200" kern="0" spc="-40" dirty="0">
                <a:solidFill>
                  <a:srgbClr val="387076">
                    <a:alpha val="100000"/>
                  </a:srgbClr>
                </a:solidFill>
                <a:latin typeface="微软雅黑" panose="020B0503020204020204" charset="-122"/>
                <a:ea typeface="微软雅黑" panose="020B0503020204020204" charset="-122"/>
                <a:cs typeface="微软雅黑" panose="020B0503020204020204" charset="-122"/>
              </a:rPr>
              <a:t>，</a:t>
            </a:r>
            <a:r>
              <a:rPr sz="2200" kern="0" spc="-540" dirty="0">
                <a:solidFill>
                  <a:srgbClr val="387076">
                    <a:alpha val="100000"/>
                  </a:srgbClr>
                </a:solidFill>
                <a:latin typeface="微软雅黑" panose="020B0503020204020204" charset="-122"/>
                <a:ea typeface="微软雅黑" panose="020B0503020204020204" charset="-122"/>
                <a:cs typeface="微软雅黑" panose="020B0503020204020204" charset="-122"/>
              </a:rPr>
              <a:t> </a:t>
            </a:r>
            <a:r>
              <a:rPr sz="2200" kern="0" spc="-40" dirty="0">
                <a:solidFill>
                  <a:srgbClr val="387076">
                    <a:alpha val="100000"/>
                  </a:srgbClr>
                </a:solidFill>
                <a:latin typeface="微软雅黑" panose="020B0503020204020204" charset="-122"/>
                <a:ea typeface="微软雅黑" panose="020B0503020204020204" charset="-122"/>
                <a:cs typeface="微软雅黑" panose="020B0503020204020204" charset="-122"/>
              </a:rPr>
              <a:t>博采众长</a:t>
            </a:r>
            <a:r>
              <a:rPr sz="2200" kern="0" spc="-40" dirty="0">
                <a:solidFill>
                  <a:srgbClr val="387076">
                    <a:alpha val="100000"/>
                  </a:srgbClr>
                </a:solidFill>
                <a:latin typeface="Arial" panose="020B0604020202020204"/>
                <a:ea typeface="Arial" panose="020B0604020202020204"/>
                <a:cs typeface="Arial" panose="020B0604020202020204"/>
              </a:rPr>
              <a:t>—</a:t>
            </a:r>
            <a:r>
              <a:rPr sz="2200" kern="0" spc="-380" dirty="0">
                <a:solidFill>
                  <a:srgbClr val="387076">
                    <a:alpha val="100000"/>
                  </a:srgbClr>
                </a:solidFill>
                <a:latin typeface="Arial" panose="020B0604020202020204"/>
                <a:ea typeface="Arial" panose="020B0604020202020204"/>
                <a:cs typeface="Arial" panose="020B0604020202020204"/>
              </a:rPr>
              <a:t> </a:t>
            </a:r>
            <a:r>
              <a:rPr sz="2200" kern="0" spc="-40" dirty="0">
                <a:solidFill>
                  <a:srgbClr val="387076">
                    <a:alpha val="100000"/>
                  </a:srgbClr>
                </a:solidFill>
                <a:latin typeface="Arial" panose="020B0604020202020204"/>
                <a:ea typeface="Arial" panose="020B0604020202020204"/>
                <a:cs typeface="Arial" panose="020B0604020202020204"/>
              </a:rPr>
              <a:t>—</a:t>
            </a:r>
            <a:r>
              <a:rPr sz="2200" kern="0" spc="-460" dirty="0">
                <a:solidFill>
                  <a:srgbClr val="387076">
                    <a:alpha val="100000"/>
                  </a:srgbClr>
                </a:solidFill>
                <a:latin typeface="Arial" panose="020B0604020202020204"/>
                <a:ea typeface="Arial" panose="020B0604020202020204"/>
                <a:cs typeface="Arial" panose="020B0604020202020204"/>
              </a:rPr>
              <a:t> </a:t>
            </a:r>
            <a:r>
              <a:rPr sz="2200" kern="0" spc="-40" dirty="0">
                <a:solidFill>
                  <a:srgbClr val="387076">
                    <a:alpha val="100000"/>
                  </a:srgbClr>
                </a:solidFill>
                <a:latin typeface="微软雅黑" panose="020B0503020204020204" charset="-122"/>
                <a:ea typeface="微软雅黑" panose="020B0503020204020204" charset="-122"/>
                <a:cs typeface="微软雅黑" panose="020B0503020204020204" charset="-122"/>
              </a:rPr>
              <a:t>表界面</a:t>
            </a:r>
            <a:r>
              <a:rPr sz="2200" kern="0" spc="-50" dirty="0">
                <a:solidFill>
                  <a:srgbClr val="387076">
                    <a:alpha val="100000"/>
                  </a:srgbClr>
                </a:solidFill>
                <a:latin typeface="微软雅黑" panose="020B0503020204020204" charset="-122"/>
                <a:ea typeface="微软雅黑" panose="020B0503020204020204" charset="-122"/>
                <a:cs typeface="微软雅黑" panose="020B0503020204020204" charset="-122"/>
              </a:rPr>
              <a:t>检测仪器研发制造商</a:t>
            </a:r>
            <a:r>
              <a:rPr sz="2200" kern="0" spc="10" dirty="0">
                <a:solidFill>
                  <a:srgbClr val="387076">
                    <a:alpha val="100000"/>
                  </a:srgbClr>
                </a:solidFill>
                <a:latin typeface="微软雅黑" panose="020B0503020204020204" charset="-122"/>
                <a:ea typeface="微软雅黑" panose="020B0503020204020204" charset="-122"/>
                <a:cs typeface="微软雅黑" panose="020B0503020204020204" charset="-122"/>
              </a:rPr>
              <a:t>                                                         </a:t>
            </a:r>
            <a:r>
              <a:rPr sz="2200" kern="0" spc="0" dirty="0">
                <a:solidFill>
                  <a:srgbClr val="387076">
                    <a:alpha val="100000"/>
                  </a:srgbClr>
                </a:solidFill>
                <a:latin typeface="微软雅黑" panose="020B0503020204020204" charset="-122"/>
                <a:ea typeface="微软雅黑" panose="020B0503020204020204" charset="-122"/>
                <a:cs typeface="微软雅黑" panose="020B0503020204020204" charset="-122"/>
              </a:rPr>
              <a:t>                                                                                                                                               </a:t>
            </a:r>
            <a:r>
              <a:rPr sz="3400" kern="0" spc="-50" baseline="5000" dirty="0">
                <a:solidFill>
                  <a:srgbClr val="387076">
                    <a:alpha val="100000"/>
                  </a:srgbClr>
                </a:solidFill>
                <a:latin typeface="微软雅黑" panose="020B0503020204020204" charset="-122"/>
                <a:ea typeface="微软雅黑" panose="020B0503020204020204" charset="-122"/>
                <a:cs typeface="微软雅黑" panose="020B0503020204020204" charset="-122"/>
              </a:rPr>
              <a:t>09</a:t>
            </a:r>
            <a:endParaRPr lang="en-US" altLang="en-US" sz="3400" baseline="5000" dirty="0"/>
          </a:p>
        </p:txBody>
      </p:sp>
      <p:sp>
        <p:nvSpPr>
          <p:cNvPr id="330" name="textbox 330"/>
          <p:cNvSpPr/>
          <p:nvPr/>
        </p:nvSpPr>
        <p:spPr>
          <a:xfrm>
            <a:off x="2905140" y="11267907"/>
            <a:ext cx="3869054" cy="446405"/>
          </a:xfrm>
          <a:prstGeom prst="rect">
            <a:avLst/>
          </a:prstGeom>
        </p:spPr>
        <p:txBody>
          <a:bodyPr vert="horz" wrap="square" lIns="0" tIns="0" rIns="0" bIns="0"/>
          <a:lstStyle/>
          <a:p>
            <a:pPr algn="l" rtl="0" eaLnBrk="0">
              <a:lnSpc>
                <a:spcPct val="85000"/>
              </a:lnSpc>
            </a:pPr>
            <a:endParaRPr lang="en-US" altLang="en-US" sz="100" dirty="0"/>
          </a:p>
          <a:p>
            <a:pPr marL="12700" algn="l" rtl="0" eaLnBrk="0">
              <a:lnSpc>
                <a:spcPct val="89000"/>
              </a:lnSpc>
            </a:pPr>
            <a:r>
              <a:rPr sz="3100" kern="0" spc="0" dirty="0">
                <a:solidFill>
                  <a:srgbClr val="387076">
                    <a:alpha val="100000"/>
                  </a:srgbClr>
                </a:solidFill>
                <a:latin typeface="微软雅黑" panose="020B0503020204020204" charset="-122"/>
                <a:ea typeface="微软雅黑" panose="020B0503020204020204" charset="-122"/>
                <a:cs typeface="微软雅黑" panose="020B0503020204020204" charset="-122"/>
              </a:rPr>
              <a:t>接触角测量仪 KZS-</a:t>
            </a:r>
            <a:r>
              <a:rPr lang="en-US" sz="3100" kern="0" spc="0" dirty="0">
                <a:solidFill>
                  <a:srgbClr val="387076">
                    <a:alpha val="100000"/>
                  </a:srgbClr>
                </a:solidFill>
                <a:latin typeface="微软雅黑" panose="020B0503020204020204" charset="-122"/>
                <a:ea typeface="微软雅黑" panose="020B0503020204020204" charset="-122"/>
                <a:cs typeface="微软雅黑" panose="020B0503020204020204" charset="-122"/>
              </a:rPr>
              <a:t>60</a:t>
            </a:r>
            <a:endParaRPr lang="en-US" sz="3100" kern="0" spc="0" dirty="0">
              <a:solidFill>
                <a:srgbClr val="387076">
                  <a:alpha val="100000"/>
                </a:srgbClr>
              </a:solidFill>
              <a:latin typeface="微软雅黑" panose="020B0503020204020204" charset="-122"/>
              <a:ea typeface="微软雅黑" panose="020B0503020204020204" charset="-122"/>
              <a:cs typeface="微软雅黑" panose="020B0503020204020204" charset="-122"/>
            </a:endParaRPr>
          </a:p>
        </p:txBody>
      </p:sp>
      <p:sp>
        <p:nvSpPr>
          <p:cNvPr id="334" name="textbox 334"/>
          <p:cNvSpPr/>
          <p:nvPr/>
        </p:nvSpPr>
        <p:spPr>
          <a:xfrm>
            <a:off x="797148" y="2384190"/>
            <a:ext cx="1838325" cy="507365"/>
          </a:xfrm>
          <a:prstGeom prst="rect">
            <a:avLst/>
          </a:prstGeom>
        </p:spPr>
        <p:txBody>
          <a:bodyPr vert="horz" wrap="square" lIns="0" tIns="0" rIns="0" bIns="0"/>
          <a:lstStyle/>
          <a:p>
            <a:pPr algn="l" rtl="0" eaLnBrk="0">
              <a:lnSpc>
                <a:spcPct val="78000"/>
              </a:lnSpc>
            </a:pPr>
            <a:endParaRPr lang="en-US" altLang="en-US" sz="100" dirty="0"/>
          </a:p>
          <a:p>
            <a:pPr marL="12700" algn="l" rtl="0" eaLnBrk="0">
              <a:lnSpc>
                <a:spcPct val="88000"/>
              </a:lnSpc>
            </a:pPr>
            <a:r>
              <a:rPr sz="3600" kern="0" spc="-30" dirty="0">
                <a:solidFill>
                  <a:srgbClr val="FFFFFF">
                    <a:alpha val="100000"/>
                  </a:srgbClr>
                </a:solidFill>
                <a:latin typeface="微软雅黑" panose="020B0503020204020204" charset="-122"/>
                <a:ea typeface="微软雅黑" panose="020B0503020204020204" charset="-122"/>
                <a:cs typeface="微软雅黑" panose="020B0503020204020204" charset="-122"/>
              </a:rPr>
              <a:t>可选配件</a:t>
            </a:r>
            <a:endParaRPr lang="en-US" altLang="en-US" sz="3600" dirty="0"/>
          </a:p>
        </p:txBody>
      </p:sp>
      <p:pic>
        <p:nvPicPr>
          <p:cNvPr id="340" name="picture 340"/>
          <p:cNvPicPr>
            <a:picLocks noChangeAspect="1"/>
          </p:cNvPicPr>
          <p:nvPr/>
        </p:nvPicPr>
        <p:blipFill>
          <a:blip r:embed="rId6"/>
          <a:stretch>
            <a:fillRect/>
          </a:stretch>
        </p:blipFill>
        <p:spPr>
          <a:xfrm rot="21600000">
            <a:off x="798106" y="2962656"/>
            <a:ext cx="2306876" cy="45973"/>
          </a:xfrm>
          <a:prstGeom prst="rect">
            <a:avLst/>
          </a:prstGeom>
        </p:spPr>
      </p:pic>
      <p:pic>
        <p:nvPicPr>
          <p:cNvPr id="3" name="图片 2"/>
          <p:cNvPicPr>
            <a:picLocks noChangeAspect="1"/>
          </p:cNvPicPr>
          <p:nvPr/>
        </p:nvPicPr>
        <p:blipFill>
          <a:blip r:embed="rId7"/>
          <a:srcRect l="16607" t="7949" r="19550" b="14510"/>
          <a:stretch>
            <a:fillRect/>
          </a:stretch>
        </p:blipFill>
        <p:spPr>
          <a:xfrm>
            <a:off x="903605" y="4247515"/>
            <a:ext cx="7624445" cy="6238875"/>
          </a:xfrm>
          <a:prstGeom prst="rect">
            <a:avLst/>
          </a:prstGeom>
        </p:spPr>
      </p:pic>
    </p:spTree>
  </p:cSld>
  <p:clrMapOvr>
    <a:masterClrMapping/>
  </p:clrMapOvr>
</p:sld>
</file>

<file path=ppt/tags/tag1.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commondata" val="eyJoZGlkIjoiOTkwMjNiOTI3ZDYwNDA3MzAwYzg0ZjU5M2JlZDA0ZmIifQ=="/>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satMod val="110000"/>
                <a:lumMod val="105000"/>
                <a:tint val="67000"/>
              </a:schemeClr>
            </a:gs>
            <a:gs pos="50000">
              <a:schemeClr val="phClr">
                <a:lumMod val="105000"/>
                <a:satMod val="103000"/>
                <a:tint val="73000"/>
              </a:schemeClr>
            </a:gs>
            <a:gs pos="100000">
              <a:schemeClr val="phClr">
                <a:satMod val="105000"/>
                <a:lumMod val="109000"/>
                <a:tint val="81000"/>
              </a:schemeClr>
            </a:gs>
          </a:gsLst>
          <a:lin ang="5400000" scaled="0"/>
        </a:gradFill>
        <a:gradFill rotWithShape="1">
          <a:gsLst>
            <a:gs pos="0">
              <a:schemeClr val="phClr">
                <a:satMod val="103000"/>
                <a:lumMod val="102000"/>
                <a:shade val="94000"/>
              </a:schemeClr>
            </a:gs>
            <a:gs pos="50000">
              <a:schemeClr val="phClr">
                <a:lumMod val="110000"/>
                <a:satMod val="100000"/>
                <a:tint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2970</Words>
  <Application>WPS 演示</Application>
  <PresentationFormat/>
  <Paragraphs>280</Paragraphs>
  <Slides>10</Slides>
  <Notes>0</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10</vt:i4>
      </vt:variant>
    </vt:vector>
  </HeadingPairs>
  <TitlesOfParts>
    <vt:vector size="24" baseType="lpstr">
      <vt:lpstr>Arial</vt:lpstr>
      <vt:lpstr>宋体</vt:lpstr>
      <vt:lpstr>Wingdings</vt:lpstr>
      <vt:lpstr>微软雅黑</vt:lpstr>
      <vt:lpstr>阿里巴巴普惠体 2.0 55 Regular</vt:lpstr>
      <vt:lpstr>Arial</vt:lpstr>
      <vt:lpstr>阿里巴巴普惠体 2.0 65 Medium</vt:lpstr>
      <vt:lpstr>Arial Unicode MS</vt:lpstr>
      <vt:lpstr>Calibri</vt:lpstr>
      <vt:lpstr>阿里巴巴普惠体 2.0 55 Regular</vt:lpstr>
      <vt:lpstr>阿里巴巴普惠体 2.0 65 Medium</vt:lpstr>
      <vt:lpstr>锐字逼格青春体简2.0</vt:lpstr>
      <vt:lpstr>方正非凡体简体 Medium</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kzs-20</dc:title>
  <dc:creator/>
  <cp:lastModifiedBy>波比1373157843</cp:lastModifiedBy>
  <cp:revision>18</cp:revision>
  <dcterms:created xsi:type="dcterms:W3CDTF">2023-10-14T22:40:00Z</dcterms:created>
  <dcterms:modified xsi:type="dcterms:W3CDTF">2026-01-05T08:16:40Z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O">
    <vt:lpwstr>wqlLaW5nc29mdCBQREYgdG8gV1BTIDkw</vt:lpwstr>
  </property>
  <property fmtid="{D5CDD505-2E9C-101B-9397-08002B2CF9AE}" pid="3" name="Created">
    <vt:filetime>2023-10-16T14:38:57Z</vt:filetime>
  </property>
  <property fmtid="{D5CDD505-2E9C-101B-9397-08002B2CF9AE}" pid="4" name="ICV">
    <vt:lpwstr>62BBDCC6DE4E4563BF0A93E948C07D24_13</vt:lpwstr>
  </property>
  <property fmtid="{D5CDD505-2E9C-101B-9397-08002B2CF9AE}" pid="5" name="KSOProductBuildVer">
    <vt:lpwstr>2052-12.1.0.24034</vt:lpwstr>
  </property>
</Properties>
</file>